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257" r:id="rId3"/>
    <p:sldId id="275" r:id="rId4"/>
    <p:sldId id="258" r:id="rId5"/>
    <p:sldId id="259" r:id="rId6"/>
    <p:sldId id="260" r:id="rId7"/>
    <p:sldId id="261" r:id="rId8"/>
    <p:sldId id="300" r:id="rId9"/>
    <p:sldId id="276" r:id="rId10"/>
    <p:sldId id="277" r:id="rId11"/>
    <p:sldId id="297" r:id="rId12"/>
    <p:sldId id="280" r:id="rId13"/>
    <p:sldId id="262" r:id="rId14"/>
    <p:sldId id="284" r:id="rId15"/>
    <p:sldId id="281" r:id="rId16"/>
    <p:sldId id="282" r:id="rId17"/>
    <p:sldId id="283" r:id="rId18"/>
    <p:sldId id="264" r:id="rId19"/>
    <p:sldId id="271" r:id="rId20"/>
    <p:sldId id="265" r:id="rId21"/>
    <p:sldId id="266" r:id="rId22"/>
    <p:sldId id="267" r:id="rId23"/>
    <p:sldId id="268" r:id="rId24"/>
    <p:sldId id="269" r:id="rId25"/>
    <p:sldId id="270" r:id="rId26"/>
    <p:sldId id="272" r:id="rId27"/>
    <p:sldId id="273" r:id="rId28"/>
    <p:sldId id="274" r:id="rId29"/>
    <p:sldId id="285" r:id="rId30"/>
    <p:sldId id="286" r:id="rId31"/>
    <p:sldId id="291" r:id="rId32"/>
    <p:sldId id="295" r:id="rId33"/>
    <p:sldId id="296" r:id="rId34"/>
    <p:sldId id="298"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C7AC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7" autoAdjust="0"/>
    <p:restoredTop sz="94660" autoAdjust="0"/>
  </p:normalViewPr>
  <p:slideViewPr>
    <p:cSldViewPr>
      <p:cViewPr>
        <p:scale>
          <a:sx n="70" d="100"/>
          <a:sy n="70" d="100"/>
        </p:scale>
        <p:origin x="-138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39CA0B68-8646-4860-BA89-D68205EA1F1D}" type="datetimeFigureOut">
              <a:rPr lang="tr-TR" smtClean="0"/>
              <a:t>2.06.2020</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39CA0B68-8646-4860-BA89-D68205EA1F1D}" type="datetimeFigureOut">
              <a:rPr lang="tr-TR" smtClean="0"/>
              <a:t>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39CA0B68-8646-4860-BA89-D68205EA1F1D}" type="datetimeFigureOut">
              <a:rPr lang="tr-TR" smtClean="0"/>
              <a:t>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39CA0B68-8646-4860-BA89-D68205EA1F1D}" type="datetimeFigureOut">
              <a:rPr lang="tr-TR" smtClean="0"/>
              <a:t>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39CA0B68-8646-4860-BA89-D68205EA1F1D}" type="datetimeFigureOut">
              <a:rPr lang="tr-TR" smtClean="0"/>
              <a:t>2.06.2020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39CA0B68-8646-4860-BA89-D68205EA1F1D}" type="datetimeFigureOut">
              <a:rPr lang="tr-TR" smtClean="0"/>
              <a:t>2.06.2020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39CA0B68-8646-4860-BA89-D68205EA1F1D}" type="datetimeFigureOut">
              <a:rPr lang="tr-TR" smtClean="0"/>
              <a:t>2.06.2020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39CA0B68-8646-4860-BA89-D68205EA1F1D}" type="datetimeFigureOut">
              <a:rPr lang="tr-TR" smtClean="0"/>
              <a:t>2.06.2020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A0B68-8646-4860-BA89-D68205EA1F1D}" type="datetimeFigureOut">
              <a:rPr lang="tr-TR" smtClean="0"/>
              <a:t>2.06.2020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39CA0B68-8646-4860-BA89-D68205EA1F1D}" type="datetimeFigureOut">
              <a:rPr lang="tr-TR" smtClean="0"/>
              <a:t>2.06.2020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87EF00-2ADC-4F5D-81C4-45E7739EBEB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39CA0B68-8646-4860-BA89-D68205EA1F1D}" type="datetimeFigureOut">
              <a:rPr lang="tr-TR" smtClean="0"/>
              <a:t>2.06.2020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5387EF00-2ADC-4F5D-81C4-45E7739EBEB4}"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9CA0B68-8646-4860-BA89-D68205EA1F1D}" type="datetimeFigureOut">
              <a:rPr lang="tr-TR" smtClean="0"/>
              <a:t>2.06.2020</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87EF00-2ADC-4F5D-81C4-45E7739EBEB4}"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4.gif"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gif"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17.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4.gif"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1371600"/>
            <a:ext cx="7851648" cy="3497560"/>
          </a:xfrm>
        </p:spPr>
        <p:txBody>
          <a:bodyPr>
            <a:normAutofit/>
          </a:bodyPr>
          <a:lstStyle/>
          <a:p>
            <a:pPr algn="ctr"/>
            <a:r>
              <a:rPr lang="tr-TR" dirty="0"/>
              <a:t>SABİHA ÇİFTÇİ MESLEKİ</a:t>
            </a:r>
            <a:br>
              <a:rPr lang="tr-TR" dirty="0"/>
            </a:br>
            <a:r>
              <a:rPr lang="tr-TR" dirty="0"/>
              <a:t> VE</a:t>
            </a:r>
            <a:br>
              <a:rPr lang="tr-TR" dirty="0"/>
            </a:br>
            <a:r>
              <a:rPr lang="tr-TR" dirty="0"/>
              <a:t>TEKNİK ANADOLU LİSESİ</a:t>
            </a:r>
          </a:p>
        </p:txBody>
      </p:sp>
    </p:spTree>
    <p:extLst>
      <p:ext uri="{BB962C8B-B14F-4D97-AF65-F5344CB8AC3E}">
        <p14:creationId xmlns:p14="http://schemas.microsoft.com/office/powerpoint/2010/main" val="443902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7299" y="196831"/>
            <a:ext cx="9324528" cy="4093428"/>
          </a:xfrm>
          <a:prstGeom prst="rect">
            <a:avLst/>
          </a:prstGeom>
          <a:noFill/>
        </p:spPr>
        <p:txBody>
          <a:bodyPr wrap="square" rtlCol="0">
            <a:spAutoFit/>
          </a:bodyPr>
          <a:lstStyle/>
          <a:p>
            <a:endParaRPr lang="tr-TR" sz="2600" b="1" u="sng" dirty="0">
              <a:solidFill>
                <a:srgbClr val="FF0066"/>
              </a:solidFill>
            </a:endParaRPr>
          </a:p>
          <a:p>
            <a:endParaRPr lang="tr-TR" sz="2600" b="1" u="sng" dirty="0">
              <a:solidFill>
                <a:srgbClr val="FF0066"/>
              </a:solidFill>
            </a:endParaRPr>
          </a:p>
          <a:p>
            <a:endParaRPr lang="tr-TR" sz="2600" b="1" u="sng" dirty="0">
              <a:solidFill>
                <a:srgbClr val="FF0066"/>
              </a:solidFill>
            </a:endParaRPr>
          </a:p>
          <a:p>
            <a:endParaRPr lang="tr-TR" sz="2600" b="1" u="sng" dirty="0">
              <a:solidFill>
                <a:srgbClr val="FF0066"/>
              </a:solidFill>
            </a:endParaRPr>
          </a:p>
          <a:p>
            <a:endParaRPr lang="tr-TR" sz="2600" b="1" u="sng" dirty="0">
              <a:solidFill>
                <a:srgbClr val="FF0066"/>
              </a:solidFill>
            </a:endParaRPr>
          </a:p>
          <a:p>
            <a:r>
              <a:rPr lang="tr-TR" sz="2600" b="1" u="sng" dirty="0">
                <a:solidFill>
                  <a:srgbClr val="FF0066"/>
                </a:solidFill>
              </a:rPr>
              <a:t>      10. Sınıfta </a:t>
            </a:r>
            <a:r>
              <a:rPr lang="tr-TR" sz="2600" b="1" dirty="0">
                <a:solidFill>
                  <a:srgbClr val="FF0066"/>
                </a:solidFill>
              </a:rPr>
              <a:t>derslerin çoğu teorik işlenmektedir.</a:t>
            </a:r>
          </a:p>
          <a:p>
            <a:r>
              <a:rPr lang="tr-TR" sz="2600" b="1" u="sng" dirty="0">
                <a:solidFill>
                  <a:schemeClr val="accent2">
                    <a:lumMod val="50000"/>
                  </a:schemeClr>
                </a:solidFill>
              </a:rPr>
              <a:t>      11. Sınıfta</a:t>
            </a:r>
            <a:r>
              <a:rPr lang="tr-TR" sz="2600" b="1" dirty="0">
                <a:solidFill>
                  <a:schemeClr val="accent2">
                    <a:lumMod val="50000"/>
                  </a:schemeClr>
                </a:solidFill>
              </a:rPr>
              <a:t>  dersler daha çok uygulamaya yönelik işlenmektedir.</a:t>
            </a:r>
          </a:p>
          <a:p>
            <a:r>
              <a:rPr lang="tr-TR" sz="2600" b="1" u="sng" dirty="0">
                <a:solidFill>
                  <a:schemeClr val="accent5">
                    <a:lumMod val="50000"/>
                  </a:schemeClr>
                </a:solidFill>
              </a:rPr>
              <a:t>      12. Sınıfta  </a:t>
            </a:r>
            <a:r>
              <a:rPr lang="tr-TR" sz="2600" b="1" dirty="0">
                <a:solidFill>
                  <a:schemeClr val="accent5">
                    <a:lumMod val="50000"/>
                  </a:schemeClr>
                </a:solidFill>
              </a:rPr>
              <a:t>beceri eğitimi dersi  için 3 gün  </a:t>
            </a:r>
            <a:r>
              <a:rPr lang="tr-TR" sz="2600" b="1" u="sng" dirty="0">
                <a:solidFill>
                  <a:srgbClr val="FF0066"/>
                </a:solidFill>
              </a:rPr>
              <a:t>STAJ</a:t>
            </a:r>
            <a:r>
              <a:rPr lang="tr-TR" sz="2600" b="1" dirty="0">
                <a:solidFill>
                  <a:schemeClr val="accent5">
                    <a:lumMod val="50000"/>
                  </a:schemeClr>
                </a:solidFill>
              </a:rPr>
              <a:t> a gidilmektedir.</a:t>
            </a:r>
          </a:p>
        </p:txBody>
      </p:sp>
    </p:spTree>
    <p:extLst>
      <p:ext uri="{BB962C8B-B14F-4D97-AF65-F5344CB8AC3E}">
        <p14:creationId xmlns:p14="http://schemas.microsoft.com/office/powerpoint/2010/main" val="17722070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5" y="813615"/>
            <a:ext cx="7632847" cy="1200329"/>
          </a:xfrm>
          <a:prstGeom prst="rect">
            <a:avLst/>
          </a:prstGeom>
        </p:spPr>
        <p:txBody>
          <a:bodyPr wrap="square">
            <a:spAutoFit/>
          </a:bodyPr>
          <a:lstStyle/>
          <a:p>
            <a:r>
              <a:rPr lang="tr-TR" dirty="0">
                <a:solidFill>
                  <a:srgbClr val="FF0066"/>
                </a:solidFill>
              </a:rPr>
              <a:t>      </a:t>
            </a:r>
            <a:r>
              <a:rPr lang="tr-TR" b="1" dirty="0">
                <a:solidFill>
                  <a:srgbClr val="FF0066"/>
                </a:solidFill>
              </a:rPr>
              <a:t>Çocuk gelişimi etkinliklerinde   fikir üretmek;  bir ürün oluşturmak önem taşımaktadır.   </a:t>
            </a:r>
          </a:p>
          <a:p>
            <a:r>
              <a:rPr lang="tr-TR" b="1" dirty="0">
                <a:solidFill>
                  <a:srgbClr val="FF0066"/>
                </a:solidFill>
              </a:rPr>
              <a:t>       Ve bunun için genellikle artık materyaller  kullanılmaktadır.</a:t>
            </a:r>
          </a:p>
          <a:p>
            <a:r>
              <a:rPr lang="tr-TR" b="1" dirty="0">
                <a:solidFill>
                  <a:srgbClr val="FF0066"/>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13944"/>
            <a:ext cx="7344815"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2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AppData\Local\Temp\IMG-20200427-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732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484784"/>
            <a:ext cx="8784976" cy="2246769"/>
          </a:xfrm>
          <a:prstGeom prst="rect">
            <a:avLst/>
          </a:prstGeom>
        </p:spPr>
        <p:txBody>
          <a:bodyPr wrap="square">
            <a:spAutoFit/>
          </a:bodyPr>
          <a:lstStyle/>
          <a:p>
            <a:pPr lvl="0"/>
            <a:r>
              <a:rPr lang="tr-TR" sz="2800" dirty="0"/>
              <a:t>     Hem normal gelişim gösteren hem de özel </a:t>
            </a:r>
            <a:r>
              <a:rPr lang="tr-TR" sz="2800" dirty="0" err="1"/>
              <a:t>gereksinimli</a:t>
            </a:r>
            <a:r>
              <a:rPr lang="tr-TR" sz="2800" dirty="0"/>
              <a:t> çocukların bilişsel gelişim, dil gelişimi, motor gelişim ve sosyal-duygusal gelişim özeliklerini bilir, </a:t>
            </a:r>
            <a:r>
              <a:rPr lang="tr-TR" sz="2800" dirty="0">
                <a:solidFill>
                  <a:srgbClr val="C00000"/>
                </a:solidFill>
              </a:rPr>
              <a:t>değerlendirir</a:t>
            </a:r>
            <a:r>
              <a:rPr lang="tr-TR" sz="2800" dirty="0"/>
              <a:t> ve çocuklara bu gelişim özeliklerine göre eğitim verebilirim.</a:t>
            </a:r>
          </a:p>
          <a:p>
            <a:pPr lvl="0"/>
            <a:endParaRPr lang="tr-TR" sz="2800" dirty="0"/>
          </a:p>
        </p:txBody>
      </p:sp>
      <p:sp>
        <p:nvSpPr>
          <p:cNvPr id="3" name="Dikdörtgen 2"/>
          <p:cNvSpPr/>
          <p:nvPr/>
        </p:nvSpPr>
        <p:spPr>
          <a:xfrm>
            <a:off x="179512" y="188640"/>
            <a:ext cx="8784976" cy="1077218"/>
          </a:xfrm>
          <a:prstGeom prst="rect">
            <a:avLst/>
          </a:prstGeom>
          <a:solidFill>
            <a:schemeClr val="accent4">
              <a:lumMod val="60000"/>
              <a:lumOff val="40000"/>
            </a:schemeClr>
          </a:solidFill>
        </p:spPr>
        <p:txBody>
          <a:bodyPr wrap="square">
            <a:spAutoFit/>
          </a:bodyPr>
          <a:lstStyle/>
          <a:p>
            <a:pPr algn="ctr"/>
            <a:r>
              <a:rPr lang="tr-TR" sz="3200" b="1" dirty="0"/>
              <a:t>ÇOCUK GELİŞİMİ EĞİTİMİ ALDIĞIMDA NELER YAPABİLİRİM?</a:t>
            </a:r>
            <a:endParaRPr lang="tr-TR" sz="3200" dirty="0"/>
          </a:p>
        </p:txBody>
      </p:sp>
      <p:pic>
        <p:nvPicPr>
          <p:cNvPr id="5122" name="Picture 2" descr="pre-school education family guidanc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803561"/>
            <a:ext cx="8208912" cy="289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60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8064896" cy="5755422"/>
          </a:xfrm>
          <a:prstGeom prst="rect">
            <a:avLst/>
          </a:prstGeom>
        </p:spPr>
        <p:txBody>
          <a:bodyPr wrap="square">
            <a:spAutoFit/>
          </a:bodyPr>
          <a:lstStyle/>
          <a:p>
            <a:r>
              <a:rPr lang="tr-TR" dirty="0">
                <a:solidFill>
                  <a:srgbClr val="FF0000"/>
                </a:solidFill>
              </a:rPr>
              <a:t>         </a:t>
            </a:r>
            <a:r>
              <a:rPr lang="tr-TR" sz="3200" b="1" u="sng" dirty="0">
                <a:solidFill>
                  <a:srgbClr val="FF0000"/>
                </a:solidFill>
              </a:rPr>
              <a:t>AİLELERE :</a:t>
            </a:r>
          </a:p>
          <a:p>
            <a:pPr marL="457200" indent="-457200">
              <a:buFont typeface="Wingdings" panose="05000000000000000000" pitchFamily="2" charset="2"/>
              <a:buChar char="v"/>
            </a:pPr>
            <a:r>
              <a:rPr lang="tr-TR" sz="2800" b="1" dirty="0">
                <a:solidFill>
                  <a:srgbClr val="FF0000"/>
                </a:solidFill>
              </a:rPr>
              <a:t>Anne-çocuk sağlığı, </a:t>
            </a:r>
          </a:p>
          <a:p>
            <a:pPr marL="457200" indent="-457200">
              <a:buFont typeface="Wingdings" panose="05000000000000000000" pitchFamily="2" charset="2"/>
              <a:buChar char="v"/>
            </a:pPr>
            <a:r>
              <a:rPr lang="tr-TR" sz="2800" b="1" dirty="0">
                <a:solidFill>
                  <a:srgbClr val="FF0000"/>
                </a:solidFill>
              </a:rPr>
              <a:t>Anne-çocuk beslenmesi, </a:t>
            </a:r>
          </a:p>
          <a:p>
            <a:pPr marL="457200" indent="-457200">
              <a:buFont typeface="Wingdings" panose="05000000000000000000" pitchFamily="2" charset="2"/>
              <a:buChar char="v"/>
            </a:pPr>
            <a:r>
              <a:rPr lang="tr-TR" sz="2800" b="1" dirty="0">
                <a:solidFill>
                  <a:srgbClr val="FF0000"/>
                </a:solidFill>
              </a:rPr>
              <a:t>Çocuk ruh sağlığı,  </a:t>
            </a:r>
          </a:p>
          <a:p>
            <a:pPr marL="457200" indent="-457200">
              <a:buFont typeface="Wingdings" panose="05000000000000000000" pitchFamily="2" charset="2"/>
              <a:buChar char="v"/>
            </a:pPr>
            <a:r>
              <a:rPr lang="tr-TR" sz="2800" b="1" dirty="0">
                <a:solidFill>
                  <a:srgbClr val="FF0000"/>
                </a:solidFill>
              </a:rPr>
              <a:t>Çocukları tanıma teknikleri ,</a:t>
            </a:r>
          </a:p>
          <a:p>
            <a:pPr marL="457200" indent="-457200">
              <a:buFont typeface="Wingdings" panose="05000000000000000000" pitchFamily="2" charset="2"/>
              <a:buChar char="v"/>
            </a:pPr>
            <a:r>
              <a:rPr lang="tr-TR" sz="2800" b="1" dirty="0">
                <a:solidFill>
                  <a:srgbClr val="FF0000"/>
                </a:solidFill>
              </a:rPr>
              <a:t>Çocuk hakları , </a:t>
            </a:r>
          </a:p>
          <a:p>
            <a:pPr marL="457200" indent="-457200">
              <a:buFont typeface="Wingdings" panose="05000000000000000000" pitchFamily="2" charset="2"/>
              <a:buChar char="v"/>
            </a:pPr>
            <a:r>
              <a:rPr lang="tr-TR" sz="2800" b="1" dirty="0">
                <a:solidFill>
                  <a:srgbClr val="FF0000"/>
                </a:solidFill>
              </a:rPr>
              <a:t>Özel eğitim,</a:t>
            </a:r>
          </a:p>
          <a:p>
            <a:pPr marL="457200" indent="-457200">
              <a:buFont typeface="Wingdings" panose="05000000000000000000" pitchFamily="2" charset="2"/>
              <a:buChar char="v"/>
            </a:pPr>
            <a:r>
              <a:rPr lang="tr-TR" sz="2800" b="1" dirty="0">
                <a:solidFill>
                  <a:srgbClr val="FF0000"/>
                </a:solidFill>
              </a:rPr>
              <a:t>İlkyardım </a:t>
            </a:r>
          </a:p>
          <a:p>
            <a:r>
              <a:rPr lang="tr-TR" sz="2800" b="1" dirty="0">
                <a:solidFill>
                  <a:srgbClr val="FF0000"/>
                </a:solidFill>
              </a:rPr>
              <a:t>gibi konularda rehberlik </a:t>
            </a:r>
          </a:p>
          <a:p>
            <a:r>
              <a:rPr lang="tr-TR" sz="2800" b="1" dirty="0">
                <a:solidFill>
                  <a:srgbClr val="FF0000"/>
                </a:solidFill>
              </a:rPr>
              <a:t>edebilir, </a:t>
            </a:r>
          </a:p>
          <a:p>
            <a:pPr marL="457200" indent="-457200">
              <a:buFont typeface="Wingdings" panose="05000000000000000000" pitchFamily="2" charset="2"/>
              <a:buChar char="v"/>
            </a:pPr>
            <a:r>
              <a:rPr lang="tr-TR" sz="2800" b="1" dirty="0">
                <a:solidFill>
                  <a:srgbClr val="FF0000"/>
                </a:solidFill>
              </a:rPr>
              <a:t>Okul öncesi eğitimde </a:t>
            </a:r>
          </a:p>
          <a:p>
            <a:r>
              <a:rPr lang="tr-TR" sz="2800" b="1" dirty="0">
                <a:solidFill>
                  <a:srgbClr val="FF0000"/>
                </a:solidFill>
              </a:rPr>
              <a:t>aile katılımını </a:t>
            </a:r>
          </a:p>
          <a:p>
            <a:r>
              <a:rPr lang="tr-TR" sz="2800" b="1" dirty="0">
                <a:solidFill>
                  <a:srgbClr val="FF0000"/>
                </a:solidFill>
              </a:rPr>
              <a:t>sağlayabilirim.</a:t>
            </a:r>
          </a:p>
        </p:txBody>
      </p:sp>
      <p:pic>
        <p:nvPicPr>
          <p:cNvPr id="4098" name="Picture 2" descr="pre-school education family guidanc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799" y="3068960"/>
            <a:ext cx="421036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953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ldren's theat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815704" cy="439633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332655"/>
            <a:ext cx="8280920" cy="1384995"/>
          </a:xfrm>
          <a:prstGeom prst="rect">
            <a:avLst/>
          </a:prstGeom>
        </p:spPr>
        <p:txBody>
          <a:bodyPr wrap="square">
            <a:spAutoFit/>
          </a:bodyPr>
          <a:lstStyle/>
          <a:p>
            <a:pPr marL="457200" lvl="0" indent="-457200">
              <a:buBlip>
                <a:blip r:embed="rId3"/>
              </a:buBlip>
            </a:pPr>
            <a:r>
              <a:rPr lang="tr-TR" sz="2800" b="1" dirty="0">
                <a:solidFill>
                  <a:srgbClr val="FF0000"/>
                </a:solidFill>
              </a:rPr>
              <a:t>Çalıştığım kurumlarda oyun, drama, görsel sanat, müzik ve bilgisayar etkinlikleri planlayıp uygulayabilirim.</a:t>
            </a:r>
          </a:p>
        </p:txBody>
      </p:sp>
    </p:spTree>
    <p:extLst>
      <p:ext uri="{BB962C8B-B14F-4D97-AF65-F5344CB8AC3E}">
        <p14:creationId xmlns:p14="http://schemas.microsoft.com/office/powerpoint/2010/main" val="953486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2656"/>
            <a:ext cx="8640960" cy="1384995"/>
          </a:xfrm>
          <a:prstGeom prst="rect">
            <a:avLst/>
          </a:prstGeom>
        </p:spPr>
        <p:txBody>
          <a:bodyPr wrap="square">
            <a:spAutoFit/>
          </a:bodyPr>
          <a:lstStyle/>
          <a:p>
            <a:pPr marL="457200" lvl="0" indent="-457200">
              <a:buBlip>
                <a:blip r:embed="rId2"/>
              </a:buBlip>
            </a:pPr>
            <a:r>
              <a:rPr lang="tr-TR" sz="2800" b="1" dirty="0">
                <a:solidFill>
                  <a:srgbClr val="FF0000"/>
                </a:solidFill>
              </a:rPr>
              <a:t>Çalıştığım kurumlarda eğitim gereksinimleri doğrultusunda </a:t>
            </a:r>
            <a:r>
              <a:rPr lang="tr-TR" sz="2800" b="1" u="sng" dirty="0">
                <a:solidFill>
                  <a:srgbClr val="FF0000"/>
                </a:solidFill>
              </a:rPr>
              <a:t>araç-gereç</a:t>
            </a:r>
            <a:r>
              <a:rPr lang="tr-TR" sz="2800" b="1" dirty="0">
                <a:solidFill>
                  <a:srgbClr val="FF0000"/>
                </a:solidFill>
              </a:rPr>
              <a:t> geliştirip kullanabilirim.</a:t>
            </a:r>
          </a:p>
        </p:txBody>
      </p:sp>
      <p:pic>
        <p:nvPicPr>
          <p:cNvPr id="3" name="Picture 2" descr="C:\Users\SONY\Downloads\IMG-20200427-WA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97673"/>
            <a:ext cx="3993450" cy="29523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ONY\Downloads\IMG-20200427-WA0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370" y="3273837"/>
            <a:ext cx="4572000" cy="334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3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568952" cy="3046988"/>
          </a:xfrm>
          <a:prstGeom prst="rect">
            <a:avLst/>
          </a:prstGeom>
        </p:spPr>
        <p:txBody>
          <a:bodyPr wrap="square">
            <a:spAutoFit/>
          </a:bodyPr>
          <a:lstStyle/>
          <a:p>
            <a:pPr marL="457200" lvl="0" indent="-457200">
              <a:buBlip>
                <a:blip r:embed="rId2"/>
              </a:buBlip>
            </a:pPr>
            <a:r>
              <a:rPr lang="tr-TR" sz="2400" b="1" dirty="0">
                <a:solidFill>
                  <a:srgbClr val="FF0000"/>
                </a:solidFill>
              </a:rPr>
              <a:t>Çalıştığım kurumlarda yıllık planı takip edebilir, günlük plan hazırlayıp uygulayabilir ve bu planlara uygun etkinlikler düzenleyebilirim.</a:t>
            </a:r>
          </a:p>
          <a:p>
            <a:pPr marL="457200" lvl="0" indent="-457200">
              <a:buBlip>
                <a:blip r:embed="rId2"/>
              </a:buBlip>
            </a:pPr>
            <a:endParaRPr lang="tr-TR" sz="2400" b="1" dirty="0">
              <a:solidFill>
                <a:srgbClr val="FF0000"/>
              </a:solidFill>
            </a:endParaRPr>
          </a:p>
          <a:p>
            <a:pPr marL="457200" lvl="0" indent="-457200">
              <a:buBlip>
                <a:blip r:embed="rId2"/>
              </a:buBlip>
            </a:pPr>
            <a:r>
              <a:rPr lang="tr-TR" sz="2400" b="1" dirty="0">
                <a:solidFill>
                  <a:srgbClr val="FF0000"/>
                </a:solidFill>
              </a:rPr>
              <a:t>Özel eğitime muhtaç çocukların gelişimlerine ve uyumlarına yardımcı olabilirim</a:t>
            </a:r>
          </a:p>
          <a:p>
            <a:pPr lvl="0"/>
            <a:endParaRPr lang="tr-TR" sz="2400" b="1" dirty="0">
              <a:solidFill>
                <a:srgbClr val="FF0000"/>
              </a:solidFill>
            </a:endParaRPr>
          </a:p>
          <a:p>
            <a:pPr marL="457200" lvl="0" indent="-457200">
              <a:buBlip>
                <a:blip r:embed="rId2"/>
              </a:buBlip>
            </a:pPr>
            <a:r>
              <a:rPr lang="tr-TR" sz="2400" b="1" dirty="0">
                <a:solidFill>
                  <a:srgbClr val="FF0000"/>
                </a:solidFill>
              </a:rPr>
              <a:t>Kişisel ve mesleki yeterliliklerimi geliştirebilirim</a:t>
            </a:r>
            <a:r>
              <a:rPr lang="tr-TR" sz="2400" dirty="0"/>
              <a:t>.</a:t>
            </a:r>
          </a:p>
        </p:txBody>
      </p:sp>
      <p:pic>
        <p:nvPicPr>
          <p:cNvPr id="6146" name="Picture 2" descr="pre-school special education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429000"/>
            <a:ext cx="5832648" cy="263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908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640960" cy="1077218"/>
          </a:xfrm>
          <a:prstGeom prst="rect">
            <a:avLst/>
          </a:prstGeom>
          <a:solidFill>
            <a:schemeClr val="bg2">
              <a:lumMod val="75000"/>
            </a:schemeClr>
          </a:solidFill>
        </p:spPr>
        <p:txBody>
          <a:bodyPr wrap="square">
            <a:spAutoFit/>
          </a:bodyPr>
          <a:lstStyle/>
          <a:p>
            <a:pPr algn="ctr"/>
            <a:r>
              <a:rPr lang="tr-TR" sz="3200" b="1" dirty="0"/>
              <a:t>ÇOCUK GELİŞİMCİLERİN DANIŞMANLIK </a:t>
            </a:r>
          </a:p>
          <a:p>
            <a:pPr algn="ctr"/>
            <a:r>
              <a:rPr lang="tr-TR" sz="3200" b="1" dirty="0"/>
              <a:t>ALANLARI</a:t>
            </a:r>
            <a:r>
              <a:rPr lang="tr-TR" b="1" dirty="0"/>
              <a:t>:</a:t>
            </a:r>
            <a:endParaRPr lang="tr-TR" dirty="0"/>
          </a:p>
        </p:txBody>
      </p:sp>
      <p:sp>
        <p:nvSpPr>
          <p:cNvPr id="3" name="Dikdörtgen 2"/>
          <p:cNvSpPr/>
          <p:nvPr/>
        </p:nvSpPr>
        <p:spPr>
          <a:xfrm>
            <a:off x="0" y="908720"/>
            <a:ext cx="9144000" cy="6309420"/>
          </a:xfrm>
          <a:prstGeom prst="rect">
            <a:avLst/>
          </a:prstGeom>
        </p:spPr>
        <p:txBody>
          <a:bodyPr wrap="square">
            <a:spAutoFit/>
          </a:bodyPr>
          <a:lstStyle/>
          <a:p>
            <a:pPr marL="457200" lvl="0" indent="-457200">
              <a:buFont typeface="Symbol" panose="05050102010706020507" pitchFamily="18" charset="2"/>
              <a:buChar char="©"/>
            </a:pPr>
            <a:endParaRPr lang="tr-TR" sz="2800" dirty="0"/>
          </a:p>
          <a:p>
            <a:pPr marL="457200" lvl="0" indent="-457200">
              <a:buFont typeface="Symbol" panose="05050102010706020507" pitchFamily="18" charset="2"/>
              <a:buChar char="©"/>
            </a:pPr>
            <a:r>
              <a:rPr lang="tr-TR" sz="2800" b="1" dirty="0"/>
              <a:t>Bebeğinizin/çocuğunuzun gelişim durumunu değerlendirme</a:t>
            </a:r>
          </a:p>
          <a:p>
            <a:pPr marL="457200" lvl="0" indent="-457200">
              <a:buFont typeface="Symbol" panose="05050102010706020507" pitchFamily="18" charset="2"/>
              <a:buChar char="©"/>
            </a:pPr>
            <a:endParaRPr lang="tr-TR" sz="2800" b="1" dirty="0"/>
          </a:p>
          <a:p>
            <a:pPr marL="457200" lvl="0" indent="-457200">
              <a:buFont typeface="Symbol" panose="05050102010706020507" pitchFamily="18" charset="2"/>
              <a:buChar char="©"/>
            </a:pPr>
            <a:endParaRPr lang="tr-TR" sz="2800" b="1" dirty="0"/>
          </a:p>
          <a:p>
            <a:pPr marL="457200" lvl="0" indent="-457200">
              <a:buFont typeface="Symbol" panose="05050102010706020507" pitchFamily="18" charset="2"/>
              <a:buChar char="©"/>
            </a:pPr>
            <a:endParaRPr lang="tr-TR" sz="2800" b="1" dirty="0"/>
          </a:p>
          <a:p>
            <a:pPr marL="457200" lvl="0" indent="-457200">
              <a:buFont typeface="Symbol" panose="05050102010706020507" pitchFamily="18" charset="2"/>
              <a:buChar char="©"/>
            </a:pPr>
            <a:endParaRPr lang="tr-TR" sz="2800" b="1" dirty="0"/>
          </a:p>
          <a:p>
            <a:pPr marL="457200" lvl="0" indent="-457200">
              <a:buFont typeface="Symbol" panose="05050102010706020507" pitchFamily="18" charset="2"/>
              <a:buChar char="©"/>
            </a:pPr>
            <a:endParaRPr lang="tr-TR" sz="2800" b="1" dirty="0"/>
          </a:p>
          <a:p>
            <a:pPr marL="457200" lvl="0" indent="-457200">
              <a:buFont typeface="Symbol" panose="05050102010706020507" pitchFamily="18" charset="2"/>
              <a:buChar char="©"/>
            </a:pPr>
            <a:endParaRPr lang="tr-TR" sz="2800" b="1" dirty="0"/>
          </a:p>
          <a:p>
            <a:pPr lvl="0"/>
            <a:endParaRPr lang="tr-TR" sz="2800" b="1" dirty="0"/>
          </a:p>
          <a:p>
            <a:pPr lvl="0"/>
            <a:endParaRPr lang="tr-TR" sz="2800" b="1" dirty="0"/>
          </a:p>
          <a:p>
            <a:pPr marL="457200" lvl="0" indent="-457200">
              <a:buFont typeface="Symbol" panose="05050102010706020507" pitchFamily="18" charset="2"/>
              <a:buChar char="©"/>
            </a:pPr>
            <a:r>
              <a:rPr lang="tr-TR" sz="2400" b="1" dirty="0"/>
              <a:t>Çocuğunuzun zihinsel, fiziksel, sosyal-duygusal ve konuşma becerilerinin yaşına uygun olup olmadığı konusu</a:t>
            </a:r>
          </a:p>
          <a:p>
            <a:pPr lvl="0"/>
            <a:endParaRPr lang="tr-TR" sz="2400" dirty="0"/>
          </a:p>
          <a:p>
            <a:pPr marL="457200" lvl="0" indent="-457200">
              <a:buFont typeface="Symbol" panose="05050102010706020507" pitchFamily="18" charset="2"/>
              <a:buChar char="©"/>
            </a:pPr>
            <a:endParaRPr lang="tr-TR" sz="2400" dirty="0"/>
          </a:p>
        </p:txBody>
      </p:sp>
      <p:pic>
        <p:nvPicPr>
          <p:cNvPr id="8196" name="Picture 4" descr="çocuk sağlığı merkezinde çocuk gelişim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75" y="2276872"/>
            <a:ext cx="756084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4507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96139"/>
            <a:ext cx="8784976" cy="4154984"/>
          </a:xfrm>
          <a:prstGeom prst="rect">
            <a:avLst/>
          </a:prstGeom>
        </p:spPr>
        <p:txBody>
          <a:bodyPr wrap="square">
            <a:spAutoFit/>
          </a:bodyPr>
          <a:lstStyle/>
          <a:p>
            <a:pPr marL="457200" lvl="0" indent="-457200">
              <a:buFont typeface="Symbol" panose="05050102010706020507" pitchFamily="18" charset="2"/>
              <a:buChar char="©"/>
            </a:pPr>
            <a:endParaRPr lang="tr-TR" sz="2400" b="1" dirty="0"/>
          </a:p>
          <a:p>
            <a:pPr marL="457200" lvl="0" indent="-457200">
              <a:buFont typeface="Symbol" panose="05050102010706020507" pitchFamily="18" charset="2"/>
              <a:buChar char="©"/>
            </a:pPr>
            <a:r>
              <a:rPr lang="tr-TR" sz="2400" b="1" dirty="0"/>
              <a:t>Yemek yememe, uyku,  oyun ve oyuncak seçimi konuları</a:t>
            </a:r>
          </a:p>
          <a:p>
            <a:pPr marL="457200" lvl="0" indent="-457200">
              <a:buFont typeface="Symbol" panose="05050102010706020507" pitchFamily="18" charset="2"/>
              <a:buChar char="©"/>
            </a:pPr>
            <a:endParaRPr lang="tr-TR" sz="2400" b="1" dirty="0"/>
          </a:p>
          <a:p>
            <a:pPr marL="457200" lvl="0" indent="-457200">
              <a:buFont typeface="Symbol" panose="05050102010706020507" pitchFamily="18" charset="2"/>
              <a:buChar char="©"/>
            </a:pPr>
            <a:r>
              <a:rPr lang="tr-TR" sz="2400" b="1" dirty="0"/>
              <a:t>Televizyon, kitap, bilgisayar vb. konuların çocuklar üzerindeki etkisi ve çocuklara olumlu ya da olumsuz katkıları</a:t>
            </a:r>
          </a:p>
          <a:p>
            <a:pPr marL="457200" lvl="0" indent="-457200">
              <a:buFont typeface="Symbol" panose="05050102010706020507" pitchFamily="18" charset="2"/>
              <a:buChar char="©"/>
            </a:pPr>
            <a:endParaRPr lang="tr-TR" sz="2400" b="1" dirty="0"/>
          </a:p>
          <a:p>
            <a:pPr marL="457200" indent="-457200">
              <a:buFont typeface="Symbol" panose="05050102010706020507" pitchFamily="18" charset="2"/>
              <a:buChar char="©"/>
            </a:pPr>
            <a:r>
              <a:rPr lang="tr-TR" sz="2400" b="1" dirty="0"/>
              <a:t>Çocuklardaki çeşitli davranış sorunlarının çözümü ve davranışların yapılanması (yalan söyleme, saldırganlık, mastürbasyon, alt ıslatma, dışkı kaçırma, dikkat eksikliği,  madde bağımlılığı,  inatlaşma, öfke kontrolü, </a:t>
            </a:r>
            <a:r>
              <a:rPr lang="tr-TR" sz="2400" b="1" dirty="0" err="1"/>
              <a:t>mutizm</a:t>
            </a:r>
            <a:r>
              <a:rPr lang="tr-TR" sz="2400" b="1" dirty="0"/>
              <a:t>, uyku problemi, parmak emme, beslenme bozukluğu )</a:t>
            </a:r>
          </a:p>
        </p:txBody>
      </p:sp>
      <p:pic>
        <p:nvPicPr>
          <p:cNvPr id="14338" name="Picture 2" descr="çocuk sağlığı merkezinde çocuk gelişim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577" y="4944017"/>
            <a:ext cx="7875281" cy="17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656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784976" cy="2308324"/>
          </a:xfrm>
          <a:prstGeom prst="rect">
            <a:avLst/>
          </a:prstGeom>
        </p:spPr>
        <p:txBody>
          <a:bodyPr wrap="square">
            <a:spAutoFit/>
          </a:bodyPr>
          <a:lstStyle/>
          <a:p>
            <a:pPr algn="ctr"/>
            <a:r>
              <a:rPr lang="tr-TR" b="1" dirty="0"/>
              <a:t> </a:t>
            </a:r>
            <a:r>
              <a:rPr lang="tr-TR" sz="7200" b="1" dirty="0"/>
              <a:t>ÇOCUK GELİŞİMİ </a:t>
            </a:r>
          </a:p>
          <a:p>
            <a:pPr algn="ctr"/>
            <a:r>
              <a:rPr lang="tr-TR" sz="7200" b="1" dirty="0"/>
              <a:t>VE EĞİTİMİ ALANI</a:t>
            </a:r>
            <a:endParaRPr lang="tr-TR" sz="7200" dirty="0"/>
          </a:p>
        </p:txBody>
      </p:sp>
      <p:pic>
        <p:nvPicPr>
          <p:cNvPr id="1028" name="Picture 4" descr="çocuk gelişimi ve eğitimi alan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97592"/>
            <a:ext cx="6408712" cy="400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7185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8640"/>
            <a:ext cx="9324528" cy="5139869"/>
          </a:xfrm>
          <a:prstGeom prst="rect">
            <a:avLst/>
          </a:prstGeom>
        </p:spPr>
        <p:txBody>
          <a:bodyPr wrap="square">
            <a:spAutoFit/>
          </a:bodyPr>
          <a:lstStyle/>
          <a:p>
            <a:pPr marL="457200" lvl="0" indent="-457200">
              <a:buFont typeface="Symbol" panose="05050102010706020507" pitchFamily="18" charset="2"/>
              <a:buChar char="©"/>
            </a:pPr>
            <a:r>
              <a:rPr lang="tr-TR" sz="2000" b="1" dirty="0"/>
              <a:t>Çocukları etkileyen olumsuz durumlar ve çözümler  (kuşak çatışması, ihmal istismar, okul fobisi</a:t>
            </a:r>
          </a:p>
          <a:p>
            <a:pPr marL="457200" lvl="0" indent="-457200">
              <a:buFont typeface="Symbol" panose="05050102010706020507" pitchFamily="18" charset="2"/>
              <a:buChar char="©"/>
            </a:pPr>
            <a:endParaRPr lang="tr-TR" sz="2000" b="1" dirty="0"/>
          </a:p>
          <a:p>
            <a:pPr marL="457200" lvl="0" indent="-457200">
              <a:buFont typeface="Symbol" panose="05050102010706020507" pitchFamily="18" charset="2"/>
              <a:buChar char="©"/>
            </a:pPr>
            <a:r>
              <a:rPr lang="tr-TR" sz="2000" b="1" dirty="0"/>
              <a:t>Kardeşler arası ilişkileri düzenleme </a:t>
            </a:r>
          </a:p>
          <a:p>
            <a:pPr marL="457200" lvl="0" indent="-457200">
              <a:buFont typeface="Symbol" panose="05050102010706020507" pitchFamily="18" charset="2"/>
              <a:buChar char="©"/>
            </a:pPr>
            <a:endParaRPr lang="tr-TR" sz="2000" b="1" dirty="0"/>
          </a:p>
          <a:p>
            <a:pPr marL="457200" lvl="0" indent="-457200">
              <a:buFont typeface="Symbol" panose="05050102010706020507" pitchFamily="18" charset="2"/>
              <a:buChar char="©"/>
            </a:pPr>
            <a:r>
              <a:rPr lang="tr-TR" sz="2000" b="1" dirty="0"/>
              <a:t>Aile içi değişikliklerde çocuğa nasıl yaklaşılacağı  (boşanma, tek ebeveyn, ölüm, regresyon vb.)</a:t>
            </a:r>
          </a:p>
          <a:p>
            <a:pPr marL="457200" lvl="0" indent="-457200">
              <a:buFont typeface="Symbol" panose="05050102010706020507" pitchFamily="18" charset="2"/>
              <a:buChar char="©"/>
            </a:pPr>
            <a:endParaRPr lang="tr-TR" sz="2000" b="1" dirty="0"/>
          </a:p>
          <a:p>
            <a:pPr marL="457200" lvl="0" indent="-457200">
              <a:buFont typeface="Symbol" panose="05050102010706020507" pitchFamily="18" charset="2"/>
              <a:buChar char="©"/>
            </a:pPr>
            <a:r>
              <a:rPr lang="tr-TR" sz="2000" b="1" dirty="0"/>
              <a:t>Anne-baba tutumları</a:t>
            </a:r>
          </a:p>
          <a:p>
            <a:pPr marL="457200" lvl="0" indent="-457200">
              <a:buFont typeface="Symbol" panose="05050102010706020507" pitchFamily="18" charset="2"/>
              <a:buChar char="©"/>
            </a:pPr>
            <a:endParaRPr lang="tr-TR" sz="2000" b="1" dirty="0"/>
          </a:p>
          <a:p>
            <a:pPr marL="457200" lvl="0" indent="-457200">
              <a:buFont typeface="Symbol" panose="05050102010706020507" pitchFamily="18" charset="2"/>
              <a:buChar char="©"/>
            </a:pPr>
            <a:r>
              <a:rPr lang="tr-TR" sz="2000" b="1" dirty="0"/>
              <a:t>Anne-baba eğitimi ve aile danışmanlığı</a:t>
            </a:r>
          </a:p>
          <a:p>
            <a:pPr marL="457200" lvl="0" indent="-457200">
              <a:buFont typeface="Symbol" panose="05050102010706020507" pitchFamily="18" charset="2"/>
              <a:buChar char="©"/>
            </a:pPr>
            <a:endParaRPr lang="tr-TR" sz="2000" b="1" dirty="0"/>
          </a:p>
          <a:p>
            <a:pPr marL="457200" lvl="0" indent="-457200">
              <a:buFont typeface="Symbol" panose="05050102010706020507" pitchFamily="18" charset="2"/>
              <a:buChar char="©"/>
            </a:pPr>
            <a:r>
              <a:rPr lang="tr-TR" sz="2000" b="1" dirty="0"/>
              <a:t>Televizyondaki çocuk kanallarında, çocuk tiyatrolarında, çocuk  yayınevlerinde, oyuncak üretimi konusunda </a:t>
            </a:r>
          </a:p>
          <a:p>
            <a:pPr marL="457200" lvl="0" indent="-457200">
              <a:buFont typeface="Symbol" panose="05050102010706020507" pitchFamily="18" charset="2"/>
              <a:buChar char="©"/>
            </a:pPr>
            <a:endParaRPr lang="tr-TR" sz="2000" b="1" dirty="0"/>
          </a:p>
          <a:p>
            <a:pPr marL="457200" lvl="0" indent="-457200">
              <a:buFont typeface="Symbol" panose="05050102010706020507" pitchFamily="18" charset="2"/>
              <a:buChar char="©"/>
            </a:pPr>
            <a:r>
              <a:rPr lang="tr-TR" sz="2000" b="1" dirty="0"/>
              <a:t> Engelli çocuk aileleri için özel eğitim desteği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157192"/>
            <a:ext cx="8208912" cy="160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35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9488" y="260648"/>
            <a:ext cx="835696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tr-TR" sz="3200" b="1" dirty="0">
                <a:solidFill>
                  <a:srgbClr val="002060"/>
                </a:solidFill>
              </a:rPr>
              <a:t>ÇOCUK GELİŞİMCİDE  ARANAN </a:t>
            </a:r>
          </a:p>
          <a:p>
            <a:pPr algn="ctr" fontAlgn="base"/>
            <a:r>
              <a:rPr lang="tr-TR" sz="3200" b="1" dirty="0">
                <a:solidFill>
                  <a:srgbClr val="002060"/>
                </a:solidFill>
              </a:rPr>
              <a:t>ÖZELLİKLER</a:t>
            </a:r>
            <a:endParaRPr lang="tr-TR" sz="3200" dirty="0">
              <a:solidFill>
                <a:srgbClr val="002060"/>
              </a:solidFill>
            </a:endParaRPr>
          </a:p>
        </p:txBody>
      </p:sp>
      <p:sp>
        <p:nvSpPr>
          <p:cNvPr id="5" name="Dikdörtgen 4"/>
          <p:cNvSpPr/>
          <p:nvPr/>
        </p:nvSpPr>
        <p:spPr>
          <a:xfrm>
            <a:off x="179512" y="1339656"/>
            <a:ext cx="8964488" cy="5262979"/>
          </a:xfrm>
          <a:prstGeom prst="rect">
            <a:avLst/>
          </a:prstGeom>
        </p:spPr>
        <p:txBody>
          <a:bodyPr wrap="square">
            <a:spAutoFit/>
          </a:bodyPr>
          <a:lstStyle/>
          <a:p>
            <a:pPr marL="457200" indent="-457200" fontAlgn="base">
              <a:buFont typeface="Wingdings" panose="05000000000000000000" pitchFamily="2" charset="2"/>
              <a:buChar char="ü"/>
            </a:pPr>
            <a:r>
              <a:rPr lang="tr-TR" sz="2800" b="1" dirty="0">
                <a:solidFill>
                  <a:srgbClr val="7030A0"/>
                </a:solidFill>
              </a:rPr>
              <a:t>İş ahlakına sahip, </a:t>
            </a:r>
          </a:p>
          <a:p>
            <a:pPr marL="457200" indent="-457200" fontAlgn="base">
              <a:buFont typeface="Wingdings" panose="05000000000000000000" pitchFamily="2" charset="2"/>
              <a:buChar char="ü"/>
            </a:pPr>
            <a:r>
              <a:rPr lang="tr-TR" sz="2800" b="1" dirty="0">
                <a:solidFill>
                  <a:srgbClr val="7030A0"/>
                </a:solidFill>
              </a:rPr>
              <a:t>Türkçeyi iyi </a:t>
            </a:r>
            <a:r>
              <a:rPr lang="tr-TR" sz="2800" b="1" dirty="0" err="1">
                <a:solidFill>
                  <a:srgbClr val="7030A0"/>
                </a:solidFill>
              </a:rPr>
              <a:t>konuşan,dil</a:t>
            </a:r>
            <a:r>
              <a:rPr lang="tr-TR" sz="2800" b="1" dirty="0">
                <a:solidFill>
                  <a:srgbClr val="7030A0"/>
                </a:solidFill>
              </a:rPr>
              <a:t> bilgisi </a:t>
            </a:r>
            <a:r>
              <a:rPr lang="tr-TR" sz="2800" b="1" dirty="0" err="1">
                <a:solidFill>
                  <a:srgbClr val="7030A0"/>
                </a:solidFill>
              </a:rPr>
              <a:t>kurallarini</a:t>
            </a:r>
            <a:r>
              <a:rPr lang="tr-TR" sz="2800" b="1" dirty="0">
                <a:solidFill>
                  <a:srgbClr val="7030A0"/>
                </a:solidFill>
              </a:rPr>
              <a:t> bilen </a:t>
            </a:r>
          </a:p>
          <a:p>
            <a:pPr marL="457200" indent="-457200" fontAlgn="base">
              <a:buFont typeface="Wingdings" panose="05000000000000000000" pitchFamily="2" charset="2"/>
              <a:buChar char="ü"/>
            </a:pPr>
            <a:r>
              <a:rPr lang="tr-TR" sz="2800" b="1" dirty="0">
                <a:solidFill>
                  <a:srgbClr val="7030A0"/>
                </a:solidFill>
              </a:rPr>
              <a:t>Hoşgörülü ve </a:t>
            </a:r>
            <a:r>
              <a:rPr lang="tr-TR" sz="2800" b="1" dirty="0" err="1">
                <a:solidFill>
                  <a:srgbClr val="7030A0"/>
                </a:solidFill>
              </a:rPr>
              <a:t>sabirli</a:t>
            </a:r>
            <a:r>
              <a:rPr lang="tr-TR" sz="2800" b="1" dirty="0">
                <a:solidFill>
                  <a:srgbClr val="7030A0"/>
                </a:solidFill>
              </a:rPr>
              <a:t> kimseler </a:t>
            </a:r>
            <a:r>
              <a:rPr lang="tr-TR" sz="2800" b="1" dirty="0" err="1">
                <a:solidFill>
                  <a:srgbClr val="7030A0"/>
                </a:solidFill>
              </a:rPr>
              <a:t>olmalari</a:t>
            </a:r>
            <a:r>
              <a:rPr lang="tr-TR" sz="2800" b="1" dirty="0">
                <a:solidFill>
                  <a:srgbClr val="7030A0"/>
                </a:solidFill>
              </a:rPr>
              <a:t> gerekir.</a:t>
            </a:r>
          </a:p>
          <a:p>
            <a:pPr marL="457200" indent="-457200" fontAlgn="base">
              <a:buFont typeface="Wingdings" panose="05000000000000000000" pitchFamily="2" charset="2"/>
              <a:buChar char="ü"/>
            </a:pPr>
            <a:r>
              <a:rPr lang="tr-TR" sz="2800" b="1" dirty="0">
                <a:solidFill>
                  <a:srgbClr val="7030A0"/>
                </a:solidFill>
              </a:rPr>
              <a:t>Pratik bir şekilde problemleri çözebilen, </a:t>
            </a:r>
          </a:p>
          <a:p>
            <a:pPr marL="457200" indent="-457200" fontAlgn="base">
              <a:buFont typeface="Wingdings" panose="05000000000000000000" pitchFamily="2" charset="2"/>
              <a:buChar char="ü"/>
            </a:pPr>
            <a:r>
              <a:rPr lang="tr-TR" sz="2800" b="1" dirty="0">
                <a:solidFill>
                  <a:srgbClr val="7030A0"/>
                </a:solidFill>
              </a:rPr>
              <a:t>El ve </a:t>
            </a:r>
            <a:r>
              <a:rPr lang="tr-TR" sz="2800" b="1" dirty="0" err="1">
                <a:solidFill>
                  <a:srgbClr val="7030A0"/>
                </a:solidFill>
              </a:rPr>
              <a:t>parmaklarini</a:t>
            </a:r>
            <a:r>
              <a:rPr lang="tr-TR" sz="2800" b="1" dirty="0">
                <a:solidFill>
                  <a:srgbClr val="7030A0"/>
                </a:solidFill>
              </a:rPr>
              <a:t> </a:t>
            </a:r>
            <a:r>
              <a:rPr lang="tr-TR" sz="2800" b="1" dirty="0" err="1">
                <a:solidFill>
                  <a:srgbClr val="7030A0"/>
                </a:solidFill>
              </a:rPr>
              <a:t>ustalikla</a:t>
            </a:r>
            <a:r>
              <a:rPr lang="tr-TR" sz="2800" b="1" dirty="0">
                <a:solidFill>
                  <a:srgbClr val="7030A0"/>
                </a:solidFill>
              </a:rPr>
              <a:t> kullanabilen, </a:t>
            </a:r>
          </a:p>
          <a:p>
            <a:pPr marL="457200" indent="-457200" fontAlgn="base">
              <a:buFont typeface="Wingdings" panose="05000000000000000000" pitchFamily="2" charset="2"/>
              <a:buChar char="ü"/>
            </a:pPr>
            <a:r>
              <a:rPr lang="tr-TR" sz="2800" b="1" dirty="0">
                <a:solidFill>
                  <a:srgbClr val="7030A0"/>
                </a:solidFill>
              </a:rPr>
              <a:t>Görgü </a:t>
            </a:r>
            <a:r>
              <a:rPr lang="tr-TR" sz="2800" b="1" dirty="0" err="1">
                <a:solidFill>
                  <a:srgbClr val="7030A0"/>
                </a:solidFill>
              </a:rPr>
              <a:t>kurallarini</a:t>
            </a:r>
            <a:r>
              <a:rPr lang="tr-TR" sz="2800" b="1" dirty="0">
                <a:solidFill>
                  <a:srgbClr val="7030A0"/>
                </a:solidFill>
              </a:rPr>
              <a:t> bilen ve uygulayan,</a:t>
            </a:r>
          </a:p>
          <a:p>
            <a:pPr marL="457200" indent="-457200" fontAlgn="base">
              <a:buFont typeface="Wingdings" panose="05000000000000000000" pitchFamily="2" charset="2"/>
              <a:buChar char="ü"/>
            </a:pPr>
            <a:r>
              <a:rPr lang="tr-TR" sz="2800" b="1" dirty="0">
                <a:solidFill>
                  <a:srgbClr val="7030A0"/>
                </a:solidFill>
              </a:rPr>
              <a:t>Fiziksel- ruhsal yönden sağlıklı olan, </a:t>
            </a:r>
          </a:p>
          <a:p>
            <a:pPr marL="457200" indent="-457200" fontAlgn="base">
              <a:buFont typeface="Wingdings" panose="05000000000000000000" pitchFamily="2" charset="2"/>
              <a:buChar char="ü"/>
            </a:pPr>
            <a:r>
              <a:rPr lang="tr-TR" sz="2800" b="1" dirty="0" err="1">
                <a:solidFill>
                  <a:srgbClr val="7030A0"/>
                </a:solidFill>
              </a:rPr>
              <a:t>Yaratici</a:t>
            </a:r>
            <a:r>
              <a:rPr lang="tr-TR" sz="2800" b="1" dirty="0">
                <a:solidFill>
                  <a:srgbClr val="7030A0"/>
                </a:solidFill>
              </a:rPr>
              <a:t>, </a:t>
            </a:r>
            <a:r>
              <a:rPr lang="tr-TR" sz="2800" b="1" dirty="0" err="1">
                <a:solidFill>
                  <a:srgbClr val="7030A0"/>
                </a:solidFill>
              </a:rPr>
              <a:t>araştirici</a:t>
            </a:r>
            <a:r>
              <a:rPr lang="tr-TR" sz="2800" b="1" dirty="0">
                <a:solidFill>
                  <a:srgbClr val="7030A0"/>
                </a:solidFill>
              </a:rPr>
              <a:t> ve gelişime açık, </a:t>
            </a:r>
          </a:p>
          <a:p>
            <a:pPr marL="457200" indent="-457200" fontAlgn="base">
              <a:buFont typeface="Wingdings" panose="05000000000000000000" pitchFamily="2" charset="2"/>
              <a:buChar char="ü"/>
            </a:pPr>
            <a:r>
              <a:rPr lang="tr-TR" sz="2800" b="1" dirty="0" err="1">
                <a:solidFill>
                  <a:srgbClr val="7030A0"/>
                </a:solidFill>
              </a:rPr>
              <a:t>Iletisim</a:t>
            </a:r>
            <a:r>
              <a:rPr lang="tr-TR" sz="2800" b="1" dirty="0">
                <a:solidFill>
                  <a:srgbClr val="7030A0"/>
                </a:solidFill>
              </a:rPr>
              <a:t> becerilerine sahip, </a:t>
            </a:r>
          </a:p>
          <a:p>
            <a:pPr marL="457200" indent="-457200" fontAlgn="base">
              <a:buFont typeface="Wingdings" panose="05000000000000000000" pitchFamily="2" charset="2"/>
              <a:buChar char="ü"/>
            </a:pPr>
            <a:r>
              <a:rPr lang="tr-TR" sz="2800" b="1" dirty="0">
                <a:solidFill>
                  <a:srgbClr val="7030A0"/>
                </a:solidFill>
              </a:rPr>
              <a:t>Ekip çalışmasına uygun, </a:t>
            </a:r>
          </a:p>
          <a:p>
            <a:pPr marL="457200" indent="-457200" fontAlgn="base">
              <a:buFont typeface="Wingdings" panose="05000000000000000000" pitchFamily="2" charset="2"/>
              <a:buChar char="ü"/>
            </a:pPr>
            <a:r>
              <a:rPr lang="tr-TR" sz="2800" b="1" dirty="0" err="1">
                <a:solidFill>
                  <a:srgbClr val="7030A0"/>
                </a:solidFill>
              </a:rPr>
              <a:t>Planli</a:t>
            </a:r>
            <a:r>
              <a:rPr lang="tr-TR" sz="2800" b="1" dirty="0">
                <a:solidFill>
                  <a:srgbClr val="7030A0"/>
                </a:solidFill>
              </a:rPr>
              <a:t>, </a:t>
            </a:r>
          </a:p>
          <a:p>
            <a:pPr marL="457200" indent="-457200" fontAlgn="base">
              <a:buFont typeface="Wingdings" panose="05000000000000000000" pitchFamily="2" charset="2"/>
              <a:buChar char="ü"/>
            </a:pPr>
            <a:r>
              <a:rPr lang="tr-TR" sz="2800" b="1" dirty="0">
                <a:solidFill>
                  <a:srgbClr val="7030A0"/>
                </a:solidFill>
              </a:rPr>
              <a:t>Organizasyon yapabilen,</a:t>
            </a:r>
            <a:r>
              <a:rPr lang="tr-TR" sz="2800" dirty="0">
                <a:solidFill>
                  <a:srgbClr val="7030A0"/>
                </a:solidFill>
              </a:rPr>
              <a:t> </a:t>
            </a:r>
          </a:p>
        </p:txBody>
      </p:sp>
      <p:sp>
        <p:nvSpPr>
          <p:cNvPr id="2" name="AutoShape 2" descr="Cin Ali Figürleri | Yeni Slay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068960"/>
            <a:ext cx="2452819" cy="360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15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Downloads\Ç.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489" y="908720"/>
            <a:ext cx="6702879"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799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836712"/>
            <a:ext cx="9036496" cy="5447645"/>
          </a:xfrm>
          <a:prstGeom prst="rect">
            <a:avLst/>
          </a:prstGeom>
        </p:spPr>
        <p:txBody>
          <a:bodyPr wrap="square">
            <a:spAutoFit/>
          </a:bodyPr>
          <a:lstStyle/>
          <a:p>
            <a:pPr marL="457200" lvl="0" indent="-457200">
              <a:buFont typeface="Wingdings" panose="05000000000000000000" pitchFamily="2" charset="2"/>
              <a:buChar char="v"/>
            </a:pPr>
            <a:endParaRPr lang="tr-TR" sz="2400" b="1" dirty="0"/>
          </a:p>
          <a:p>
            <a:pPr marL="457200" lvl="0" indent="-457200">
              <a:buFont typeface="Wingdings" panose="05000000000000000000" pitchFamily="2" charset="2"/>
              <a:buChar char="v"/>
            </a:pPr>
            <a:r>
              <a:rPr lang="tr-TR" sz="2400" b="1" dirty="0">
                <a:solidFill>
                  <a:srgbClr val="0070C0"/>
                </a:solidFill>
              </a:rPr>
              <a:t>Milli Eğitim Bakanlığı’na bağlı özel ve resmi okulların okul öncesi eğitim merkezlerinde ve yüksek öğrenim mezunu olduktan sonra mesleki teknik liselerde,</a:t>
            </a:r>
          </a:p>
          <a:p>
            <a:pPr marL="457200" lvl="0" indent="-457200">
              <a:buFont typeface="Wingdings" panose="05000000000000000000" pitchFamily="2" charset="2"/>
              <a:buChar char="v"/>
            </a:pPr>
            <a:r>
              <a:rPr lang="tr-TR" sz="2400" b="1" dirty="0">
                <a:solidFill>
                  <a:srgbClr val="0070C0"/>
                </a:solidFill>
              </a:rPr>
              <a:t>Anasınıflarında,</a:t>
            </a:r>
          </a:p>
          <a:p>
            <a:pPr marL="457200" lvl="0" indent="-457200">
              <a:buFont typeface="Wingdings" panose="05000000000000000000" pitchFamily="2" charset="2"/>
              <a:buChar char="v"/>
            </a:pPr>
            <a:r>
              <a:rPr lang="tr-TR" sz="2400" b="1" dirty="0">
                <a:solidFill>
                  <a:srgbClr val="0070C0"/>
                </a:solidFill>
              </a:rPr>
              <a:t>Çocuk yuvaları ve kreşlerde çalışabilirim,</a:t>
            </a:r>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800" dirty="0"/>
          </a:p>
        </p:txBody>
      </p:sp>
      <p:sp>
        <p:nvSpPr>
          <p:cNvPr id="3" name="Dikdörtgen 2"/>
          <p:cNvSpPr/>
          <p:nvPr/>
        </p:nvSpPr>
        <p:spPr>
          <a:xfrm>
            <a:off x="107504" y="188640"/>
            <a:ext cx="878497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800" b="1" dirty="0">
                <a:solidFill>
                  <a:schemeClr val="accent1">
                    <a:lumMod val="50000"/>
                  </a:schemeClr>
                </a:solidFill>
              </a:rPr>
              <a:t>MEZUN OLDUKTAN SONRA NERELERDE    ÇALIŞABİLİRİM?</a:t>
            </a:r>
            <a:endParaRPr lang="tr-TR" sz="2800" dirty="0">
              <a:solidFill>
                <a:schemeClr val="accent1">
                  <a:lumMod val="5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3789040"/>
            <a:ext cx="8136904" cy="2933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409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245" y="97061"/>
            <a:ext cx="8964488" cy="3785652"/>
          </a:xfrm>
          <a:prstGeom prst="rect">
            <a:avLst/>
          </a:prstGeom>
        </p:spPr>
        <p:txBody>
          <a:bodyPr wrap="square">
            <a:spAutoFit/>
          </a:bodyPr>
          <a:lstStyle/>
          <a:p>
            <a:pPr marL="457200" lvl="0" indent="-457200">
              <a:buFont typeface="Wingdings" panose="05000000000000000000" pitchFamily="2" charset="2"/>
              <a:buChar char="v"/>
            </a:pPr>
            <a:endParaRPr lang="tr-TR" sz="2400" b="1" dirty="0"/>
          </a:p>
          <a:p>
            <a:pPr marL="457200" lvl="0" indent="-457200">
              <a:buFont typeface="Wingdings" panose="05000000000000000000" pitchFamily="2" charset="2"/>
              <a:buChar char="v"/>
            </a:pPr>
            <a:r>
              <a:rPr lang="tr-TR" sz="2400" b="1" dirty="0">
                <a:solidFill>
                  <a:srgbClr val="0070C0"/>
                </a:solidFill>
              </a:rPr>
              <a:t>Meslek lisesi mezun diplomamla(iş yeri açma belgesi ile) kreş ve anaokulu açabilirim,</a:t>
            </a:r>
          </a:p>
          <a:p>
            <a:pPr marL="457200" lvl="0" indent="-457200">
              <a:buFont typeface="Wingdings" panose="05000000000000000000" pitchFamily="2" charset="2"/>
              <a:buChar char="v"/>
            </a:pPr>
            <a:r>
              <a:rPr lang="tr-TR" sz="2400" b="1" dirty="0">
                <a:solidFill>
                  <a:srgbClr val="0070C0"/>
                </a:solidFill>
              </a:rPr>
              <a:t>Çocuk sağlığı merkezlerinde,</a:t>
            </a:r>
          </a:p>
          <a:p>
            <a:pPr marL="457200" lvl="0" indent="-457200">
              <a:buFont typeface="Wingdings" panose="05000000000000000000" pitchFamily="2" charset="2"/>
              <a:buChar char="v"/>
            </a:pPr>
            <a:r>
              <a:rPr lang="tr-TR" sz="2400" b="1" dirty="0">
                <a:solidFill>
                  <a:srgbClr val="0070C0"/>
                </a:solidFill>
              </a:rPr>
              <a:t>Hastanelerin çocuk servislerinde, çocuk kliniklerinin oyun odalarında,</a:t>
            </a:r>
          </a:p>
          <a:p>
            <a:pPr marL="457200" lvl="0" indent="-457200">
              <a:buFont typeface="Wingdings" panose="05000000000000000000" pitchFamily="2" charset="2"/>
              <a:buChar char="v"/>
            </a:pPr>
            <a:r>
              <a:rPr lang="tr-TR" sz="2400" b="1" dirty="0">
                <a:solidFill>
                  <a:srgbClr val="0070C0"/>
                </a:solidFill>
              </a:rPr>
              <a:t>Özel eğitim ve rehabilitasyon merkezlerinde çalışabilirim.</a:t>
            </a:r>
          </a:p>
          <a:p>
            <a:pPr marL="457200" indent="-457200">
              <a:buFont typeface="Wingdings" panose="05000000000000000000" pitchFamily="2" charset="2"/>
              <a:buChar char="v"/>
            </a:pPr>
            <a:r>
              <a:rPr lang="tr-TR" sz="2400" b="1" dirty="0">
                <a:solidFill>
                  <a:srgbClr val="0070C0"/>
                </a:solidFill>
              </a:rPr>
              <a:t>Aile ve Sosyal Politikalar Bakanlığına bağlı kurum ve kuruluşlarda çalışabilirim</a:t>
            </a:r>
          </a:p>
        </p:txBody>
      </p:sp>
      <p:pic>
        <p:nvPicPr>
          <p:cNvPr id="12298" name="Picture 10" descr="hastanede çocuk gelişim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21088"/>
            <a:ext cx="7848872" cy="247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0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Downloads\Ç.G 3_files\k_04152202_IMG-20180424-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5"/>
            <a:ext cx="6920947" cy="514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63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764704"/>
            <a:ext cx="8712968" cy="4832092"/>
          </a:xfrm>
          <a:prstGeom prst="rect">
            <a:avLst/>
          </a:prstGeom>
        </p:spPr>
        <p:txBody>
          <a:bodyPr wrap="square">
            <a:spAutoFit/>
          </a:bodyPr>
          <a:lstStyle/>
          <a:p>
            <a:endParaRPr lang="tr-TR" sz="2800" dirty="0"/>
          </a:p>
          <a:p>
            <a:r>
              <a:rPr lang="tr-TR" sz="2800" dirty="0"/>
              <a:t>     </a:t>
            </a:r>
            <a:r>
              <a:rPr lang="tr-TR" sz="2800" b="1" dirty="0"/>
              <a:t>Meslek Liselerinin </a:t>
            </a:r>
            <a:r>
              <a:rPr lang="tr-TR" sz="2800" b="1" u="sng" dirty="0"/>
              <a:t>"</a:t>
            </a:r>
            <a:r>
              <a:rPr lang="tr-TR" sz="2800" b="1" i="1" u="sng" dirty="0"/>
              <a:t>Çocuk Gelişimi ve Eğitimi</a:t>
            </a:r>
            <a:r>
              <a:rPr lang="tr-TR" sz="2800" b="1" u="sng" dirty="0"/>
              <a:t>"</a:t>
            </a:r>
            <a:r>
              <a:rPr lang="tr-TR" sz="2800" b="1" dirty="0"/>
              <a:t> alanından mezun olanlar, ÖSYM tarafından yapılan Yükseköğretim Kurumları Sınavının (YKS) </a:t>
            </a:r>
            <a:r>
              <a:rPr lang="tr-TR" sz="2800" b="1" dirty="0">
                <a:solidFill>
                  <a:schemeClr val="accent6">
                    <a:lumMod val="75000"/>
                  </a:schemeClr>
                </a:solidFill>
              </a:rPr>
              <a:t>ilk oturumunda </a:t>
            </a:r>
            <a:r>
              <a:rPr lang="tr-TR" sz="2800" b="1" dirty="0"/>
              <a:t>başarılı olmaları ve kendi alanlarının ön lisans programlarını tercih etmeleri durumunda </a:t>
            </a:r>
            <a:r>
              <a:rPr lang="tr-TR" sz="2800" b="1" u="sng" dirty="0">
                <a:solidFill>
                  <a:srgbClr val="C00000"/>
                </a:solidFill>
              </a:rPr>
              <a:t>ek puan almaları nedeniyle </a:t>
            </a:r>
            <a:r>
              <a:rPr lang="tr-TR" sz="2800" b="1" dirty="0">
                <a:solidFill>
                  <a:srgbClr val="C00000"/>
                </a:solidFill>
              </a:rPr>
              <a:t> </a:t>
            </a:r>
            <a:r>
              <a:rPr lang="tr-TR" sz="2800" b="1" dirty="0"/>
              <a:t>diğer bölümlerden mezun olanlara göre bu bölümlere öncelikle yerleştirilmektedirler.</a:t>
            </a:r>
          </a:p>
          <a:p>
            <a:endParaRPr lang="tr-TR" sz="2800" dirty="0"/>
          </a:p>
          <a:p>
            <a:r>
              <a:rPr lang="tr-TR" sz="2800" dirty="0"/>
              <a:t>    </a:t>
            </a:r>
          </a:p>
        </p:txBody>
      </p:sp>
      <p:sp>
        <p:nvSpPr>
          <p:cNvPr id="3" name="Dikdörtgen 2"/>
          <p:cNvSpPr/>
          <p:nvPr/>
        </p:nvSpPr>
        <p:spPr>
          <a:xfrm>
            <a:off x="207419" y="179929"/>
            <a:ext cx="8699012" cy="107721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3200" b="1" dirty="0">
                <a:solidFill>
                  <a:srgbClr val="FF0000"/>
                </a:solidFill>
              </a:rPr>
              <a:t>ÇOCUK GELİŞİMİ ALANI KARİYER OLANAKLARI</a:t>
            </a:r>
            <a:endParaRPr lang="tr-TR" sz="3200" dirty="0">
              <a:solidFill>
                <a:srgbClr val="FF000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653136"/>
            <a:ext cx="7128792" cy="204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57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60648"/>
            <a:ext cx="8496944"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b="1" dirty="0">
                <a:solidFill>
                  <a:schemeClr val="tx2">
                    <a:lumMod val="50000"/>
                  </a:schemeClr>
                </a:solidFill>
              </a:rPr>
              <a:t>Ayrıca , ÖSYM tarafından yapılan </a:t>
            </a:r>
            <a:r>
              <a:rPr lang="tr-TR" sz="2400" b="1" dirty="0" err="1">
                <a:solidFill>
                  <a:schemeClr val="tx2">
                    <a:lumMod val="50000"/>
                  </a:schemeClr>
                </a:solidFill>
              </a:rPr>
              <a:t>YKS'ye</a:t>
            </a:r>
            <a:r>
              <a:rPr lang="tr-TR" sz="2400" b="1" dirty="0">
                <a:solidFill>
                  <a:schemeClr val="tx2">
                    <a:lumMod val="50000"/>
                  </a:schemeClr>
                </a:solidFill>
              </a:rPr>
              <a:t> girip  </a:t>
            </a:r>
            <a:r>
              <a:rPr lang="tr-TR" sz="2400" b="1" dirty="0" err="1">
                <a:solidFill>
                  <a:schemeClr val="tx2">
                    <a:lumMod val="50000"/>
                  </a:schemeClr>
                </a:solidFill>
                <a:latin typeface="Arial" panose="020B0604020202020204" pitchFamily="34" charset="0"/>
                <a:cs typeface="Arial" panose="020B0604020202020204" pitchFamily="34" charset="0"/>
              </a:rPr>
              <a:t>YKS'nin</a:t>
            </a:r>
            <a:r>
              <a:rPr lang="tr-TR" sz="2400" b="1" dirty="0">
                <a:solidFill>
                  <a:schemeClr val="tx2">
                    <a:lumMod val="50000"/>
                  </a:schemeClr>
                </a:solidFill>
                <a:latin typeface="Arial" panose="020B0604020202020204" pitchFamily="34" charset="0"/>
                <a:cs typeface="Arial" panose="020B0604020202020204" pitchFamily="34" charset="0"/>
              </a:rPr>
              <a:t> 1. oturumu (TYT) ve 2. oturumu (AYT) de </a:t>
            </a:r>
            <a:r>
              <a:rPr lang="tr-TR" sz="2400" b="1" dirty="0">
                <a:solidFill>
                  <a:schemeClr val="tx2">
                    <a:lumMod val="50000"/>
                  </a:schemeClr>
                </a:solidFill>
              </a:rPr>
              <a:t>başarılı olmaları durumunda çocuk gelişimi alanı ile ilgili olan aşağıdaki lisans programlarına başvurabilirler.</a:t>
            </a:r>
          </a:p>
        </p:txBody>
      </p:sp>
      <p:sp>
        <p:nvSpPr>
          <p:cNvPr id="3" name="Dikdörtgen 2"/>
          <p:cNvSpPr/>
          <p:nvPr/>
        </p:nvSpPr>
        <p:spPr>
          <a:xfrm>
            <a:off x="395536" y="2060847"/>
            <a:ext cx="8424936" cy="4955203"/>
          </a:xfrm>
          <a:prstGeom prst="rect">
            <a:avLst/>
          </a:prstGeom>
        </p:spPr>
        <p:txBody>
          <a:bodyPr wrap="square">
            <a:spAutoFit/>
          </a:bodyPr>
          <a:lstStyle/>
          <a:p>
            <a:r>
              <a:rPr lang="tr-TR" sz="2800" b="1" u="sng" dirty="0"/>
              <a:t>                     </a:t>
            </a:r>
            <a:r>
              <a:rPr lang="tr-TR" sz="2800" b="1" u="sng" dirty="0">
                <a:solidFill>
                  <a:srgbClr val="002060"/>
                </a:solidFill>
              </a:rPr>
              <a:t>LİSANS PROGRAMLARINDAN;</a:t>
            </a:r>
          </a:p>
          <a:p>
            <a:endParaRPr lang="tr-TR" sz="800" dirty="0"/>
          </a:p>
          <a:p>
            <a:pPr marL="457200" indent="-457200" algn="ctr">
              <a:buFont typeface="Symbol" panose="05050102010706020507" pitchFamily="18" charset="2"/>
              <a:buChar char="©"/>
            </a:pPr>
            <a:r>
              <a:rPr lang="tr-TR" sz="2800" b="1" dirty="0">
                <a:solidFill>
                  <a:srgbClr val="FF0066"/>
                </a:solidFill>
              </a:rPr>
              <a:t>Okul Öncesi Öğretmenliği</a:t>
            </a:r>
          </a:p>
          <a:p>
            <a:pPr marL="457200" indent="-457200" algn="ctr">
              <a:buFont typeface="Symbol" panose="05050102010706020507" pitchFamily="18" charset="2"/>
              <a:buChar char="©"/>
            </a:pPr>
            <a:r>
              <a:rPr lang="tr-TR" sz="2800" b="1" dirty="0">
                <a:solidFill>
                  <a:srgbClr val="FF0066"/>
                </a:solidFill>
              </a:rPr>
              <a:t>Okul Öncesi Öğretmenliği (Açık Öğretim)</a:t>
            </a:r>
          </a:p>
          <a:p>
            <a:pPr marL="457200" indent="-457200" algn="ctr">
              <a:buFont typeface="Symbol" panose="05050102010706020507" pitchFamily="18" charset="2"/>
              <a:buChar char="©"/>
            </a:pPr>
            <a:r>
              <a:rPr lang="tr-TR" sz="2800" b="1" dirty="0">
                <a:solidFill>
                  <a:srgbClr val="FF0066"/>
                </a:solidFill>
              </a:rPr>
              <a:t>Çocuk Gelişimi ve Eğitimi </a:t>
            </a:r>
          </a:p>
          <a:p>
            <a:pPr marL="457200" indent="-457200" algn="ctr">
              <a:buFont typeface="Symbol" panose="05050102010706020507" pitchFamily="18" charset="2"/>
              <a:buChar char="©"/>
            </a:pPr>
            <a:r>
              <a:rPr lang="tr-TR" sz="2800" b="1" dirty="0">
                <a:solidFill>
                  <a:srgbClr val="FF0066"/>
                </a:solidFill>
              </a:rPr>
              <a:t>Görme Engelliler Öğretmenliği</a:t>
            </a:r>
          </a:p>
          <a:p>
            <a:pPr marL="457200" indent="-457200" algn="ctr">
              <a:buFont typeface="Symbol" panose="05050102010706020507" pitchFamily="18" charset="2"/>
              <a:buChar char="©"/>
            </a:pPr>
            <a:r>
              <a:rPr lang="tr-TR" sz="2800" b="1" dirty="0">
                <a:solidFill>
                  <a:srgbClr val="FF0066"/>
                </a:solidFill>
              </a:rPr>
              <a:t>İşitme Engelliler Öğretmenliği</a:t>
            </a:r>
          </a:p>
          <a:p>
            <a:pPr marL="457200" indent="-457200" algn="ctr">
              <a:buFont typeface="Symbol" panose="05050102010706020507" pitchFamily="18" charset="2"/>
              <a:buChar char="©"/>
            </a:pPr>
            <a:r>
              <a:rPr lang="tr-TR" sz="2800" b="1" dirty="0">
                <a:solidFill>
                  <a:srgbClr val="FF0066"/>
                </a:solidFill>
              </a:rPr>
              <a:t>Zihinsel Engelliler Öğretmenliği</a:t>
            </a:r>
          </a:p>
          <a:p>
            <a:pPr marL="457200" indent="-457200" algn="ctr">
              <a:buFont typeface="Symbol" panose="05050102010706020507" pitchFamily="18" charset="2"/>
              <a:buChar char="©"/>
            </a:pPr>
            <a:r>
              <a:rPr lang="tr-TR" sz="2800" b="1" dirty="0">
                <a:solidFill>
                  <a:srgbClr val="FF0066"/>
                </a:solidFill>
              </a:rPr>
              <a:t>Üstün Zekalılar Öğretmenliği</a:t>
            </a:r>
          </a:p>
          <a:p>
            <a:pPr marL="457200" indent="-457200" algn="ctr">
              <a:buFont typeface="Symbol" panose="05050102010706020507" pitchFamily="18" charset="2"/>
              <a:buChar char="©"/>
            </a:pPr>
            <a:r>
              <a:rPr lang="tr-TR" sz="2800" b="1" dirty="0">
                <a:solidFill>
                  <a:srgbClr val="FF0066"/>
                </a:solidFill>
              </a:rPr>
              <a:t>Sosyal Hizmetler Yüksek Okulu</a:t>
            </a:r>
          </a:p>
          <a:p>
            <a:pPr marL="457200" indent="-457200" algn="ctr">
              <a:buFont typeface="Symbol" panose="05050102010706020507" pitchFamily="18" charset="2"/>
              <a:buChar char="©"/>
            </a:pPr>
            <a:r>
              <a:rPr lang="tr-TR" sz="2800" b="1" dirty="0">
                <a:solidFill>
                  <a:srgbClr val="FF0066"/>
                </a:solidFill>
              </a:rPr>
              <a:t>Psikolojik danışmanlık ve rehberlik</a:t>
            </a:r>
            <a:br>
              <a:rPr lang="tr-TR" sz="2800" dirty="0"/>
            </a:br>
            <a:endParaRPr lang="tr-TR" sz="2800" dirty="0"/>
          </a:p>
        </p:txBody>
      </p:sp>
    </p:spTree>
    <p:extLst>
      <p:ext uri="{BB962C8B-B14F-4D97-AF65-F5344CB8AC3E}">
        <p14:creationId xmlns:p14="http://schemas.microsoft.com/office/powerpoint/2010/main" val="330912018"/>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568952" cy="2369880"/>
          </a:xfrm>
          <a:prstGeom prst="rect">
            <a:avLst/>
          </a:prstGeom>
        </p:spPr>
        <p:txBody>
          <a:bodyPr wrap="square">
            <a:spAutoFit/>
          </a:bodyPr>
          <a:lstStyle/>
          <a:p>
            <a:pPr fontAlgn="base"/>
            <a:endParaRPr lang="tr-TR" sz="2800" b="1" dirty="0"/>
          </a:p>
          <a:p>
            <a:pPr fontAlgn="base"/>
            <a:r>
              <a:rPr lang="tr-TR" sz="2800" b="1" dirty="0"/>
              <a:t>Lisans programını tamamlayan bireyler isterlerse üniversitede kalarak akademik kariyer de yapabilirler.</a:t>
            </a:r>
          </a:p>
          <a:p>
            <a:pPr fontAlgn="base"/>
            <a:endParaRPr lang="tr-TR" sz="800" b="1" dirty="0"/>
          </a:p>
          <a:p>
            <a:pPr fontAlgn="base"/>
            <a:r>
              <a:rPr lang="tr-TR" sz="2800" b="1" dirty="0" err="1"/>
              <a:t>Isteyen</a:t>
            </a:r>
            <a:r>
              <a:rPr lang="tr-TR" sz="2800" b="1" dirty="0"/>
              <a:t> </a:t>
            </a:r>
            <a:r>
              <a:rPr lang="tr-TR" sz="2800" b="1" dirty="0" err="1"/>
              <a:t>ögrenciler</a:t>
            </a:r>
            <a:r>
              <a:rPr lang="tr-TR" sz="2800" b="1" dirty="0"/>
              <a:t> </a:t>
            </a:r>
            <a:r>
              <a:rPr lang="tr-TR" sz="2800" b="1" dirty="0" err="1"/>
              <a:t>egitimlerine</a:t>
            </a:r>
            <a:r>
              <a:rPr lang="tr-TR" sz="2800" b="1" dirty="0"/>
              <a:t> yüksek lisans düzeyinde de devam edebilirler.</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29" y="3212975"/>
            <a:ext cx="8456453" cy="327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48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7327" y="260648"/>
            <a:ext cx="8136904" cy="1938992"/>
          </a:xfrm>
          <a:prstGeom prst="rect">
            <a:avLst/>
          </a:prstGeom>
        </p:spPr>
        <p:txBody>
          <a:bodyPr wrap="square">
            <a:spAutoFit/>
          </a:bodyPr>
          <a:lstStyle/>
          <a:p>
            <a:pPr algn="ctr"/>
            <a:r>
              <a:rPr lang="tr-TR" sz="4000" b="1" dirty="0"/>
              <a:t>OKULUMUZ VE ETKİNLİKLERİMİZDEN  GÖRÜNTÜLER  </a:t>
            </a:r>
          </a:p>
        </p:txBody>
      </p:sp>
      <p:pic>
        <p:nvPicPr>
          <p:cNvPr id="9218" name="Picture 2" descr="C:\Users\SONY\Desktop\fotooooooo\WhatsApp Images\IMG-20190527-WA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58" y="2348879"/>
            <a:ext cx="7829128" cy="427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144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9325" y="1124744"/>
            <a:ext cx="8136904" cy="144655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4400" b="1" dirty="0">
                <a:solidFill>
                  <a:schemeClr val="accent1">
                    <a:lumMod val="75000"/>
                  </a:schemeClr>
                </a:solidFill>
              </a:rPr>
              <a:t>BİR ÇOCUK GELİŞİR </a:t>
            </a:r>
          </a:p>
          <a:p>
            <a:pPr algn="ctr"/>
            <a:r>
              <a:rPr lang="tr-TR" sz="4400" b="1" dirty="0">
                <a:solidFill>
                  <a:schemeClr val="accent1">
                    <a:lumMod val="75000"/>
                  </a:schemeClr>
                </a:solidFill>
              </a:rPr>
              <a:t>DÜNYA DEĞİŞİR</a:t>
            </a:r>
          </a:p>
        </p:txBody>
      </p:sp>
      <p:pic>
        <p:nvPicPr>
          <p:cNvPr id="18434" name="Picture 2" descr="atatürk ve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263" y="2924943"/>
            <a:ext cx="62674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45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1" name="Picture 17" descr="C:\Users\SONY\Desktop\fotooooooo\WhatsApp Images\IMG-20200419-WA0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416824" cy="5255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43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SONY\Desktop\fotooooooo\WhatsApp Images\IMG-20200417-W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064896"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8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SONY\Desktop\fotooooooo\WhatsApp Images\Sent\IMG-20200103-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98004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1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ONY\Desktop\fotooooooo\WhatsApp Images\Sent\IMG-20200419-WA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653123"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83250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611560" y="980728"/>
            <a:ext cx="7557589" cy="5472608"/>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FF0066"/>
              </a:solidFill>
            </a:endParaRPr>
          </a:p>
          <a:p>
            <a:pPr algn="ctr"/>
            <a:endParaRPr lang="tr-TR" b="1" dirty="0">
              <a:solidFill>
                <a:srgbClr val="FF0066"/>
              </a:solidFill>
            </a:endParaRPr>
          </a:p>
          <a:p>
            <a:pPr algn="ctr"/>
            <a:endParaRPr lang="tr-TR" b="1" dirty="0">
              <a:solidFill>
                <a:srgbClr val="FF0066"/>
              </a:solidFill>
            </a:endParaRPr>
          </a:p>
          <a:p>
            <a:pPr algn="ctr"/>
            <a:endParaRPr lang="tr-TR" b="1" dirty="0">
              <a:solidFill>
                <a:srgbClr val="FF0066"/>
              </a:solidFill>
            </a:endParaRPr>
          </a:p>
          <a:p>
            <a:pPr algn="ctr"/>
            <a:endParaRPr lang="tr-TR" b="1" dirty="0">
              <a:solidFill>
                <a:srgbClr val="FF0066"/>
              </a:solidFill>
            </a:endParaRPr>
          </a:p>
          <a:p>
            <a:pPr algn="ctr"/>
            <a:endParaRPr lang="tr-TR" b="1" dirty="0">
              <a:solidFill>
                <a:srgbClr val="FF0066"/>
              </a:solidFill>
            </a:endParaRPr>
          </a:p>
          <a:p>
            <a:r>
              <a:rPr lang="tr-TR" b="1" dirty="0">
                <a:solidFill>
                  <a:srgbClr val="FF0066"/>
                </a:solidFill>
              </a:rPr>
              <a:t>                                                         </a:t>
            </a:r>
          </a:p>
          <a:p>
            <a:r>
              <a:rPr lang="tr-TR" b="1" dirty="0">
                <a:solidFill>
                  <a:srgbClr val="FF0066"/>
                </a:solidFill>
              </a:rPr>
              <a:t>                 </a:t>
            </a:r>
          </a:p>
          <a:p>
            <a:r>
              <a:rPr lang="tr-TR" b="1" dirty="0">
                <a:solidFill>
                  <a:srgbClr val="FF0066"/>
                </a:solidFill>
              </a:rPr>
              <a:t>                    DİNLEDİĞİNİZ İÇİN TEŞEKKÜR EDERİM.</a:t>
            </a:r>
          </a:p>
          <a:p>
            <a:endParaRPr lang="tr-TR" b="1" dirty="0">
              <a:solidFill>
                <a:srgbClr val="FF0066"/>
              </a:solidFill>
            </a:endParaRPr>
          </a:p>
          <a:p>
            <a:endParaRPr lang="tr-TR" b="1" dirty="0">
              <a:solidFill>
                <a:srgbClr val="FF0066"/>
              </a:solidFill>
            </a:endParaRPr>
          </a:p>
          <a:p>
            <a:endParaRPr lang="tr-TR" b="1" dirty="0">
              <a:solidFill>
                <a:srgbClr val="FF0066"/>
              </a:solidFill>
            </a:endParaRPr>
          </a:p>
          <a:p>
            <a:r>
              <a:rPr lang="tr-TR" b="1" dirty="0">
                <a:solidFill>
                  <a:srgbClr val="FF0066"/>
                </a:solidFill>
              </a:rPr>
              <a:t>                                                                GÜLBAHAR ÖNDER </a:t>
            </a:r>
          </a:p>
          <a:p>
            <a:pPr algn="r"/>
            <a:r>
              <a:rPr lang="tr-TR" b="1" dirty="0">
                <a:solidFill>
                  <a:srgbClr val="FF0066"/>
                </a:solidFill>
              </a:rPr>
              <a:t>ÇOCUK GELİŞİMİ VE EĞİTİMİ BÖLÜMÜ</a:t>
            </a:r>
          </a:p>
          <a:p>
            <a:r>
              <a:rPr lang="tr-TR" b="1" dirty="0">
                <a:solidFill>
                  <a:srgbClr val="FF0066"/>
                </a:solidFill>
              </a:rPr>
              <a:t>                                                                          ALAN ŞEFİ</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378022"/>
            <a:ext cx="1873834" cy="24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14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8496944" cy="5324535"/>
          </a:xfrm>
          <a:prstGeom prst="rect">
            <a:avLst/>
          </a:prstGeom>
        </p:spPr>
        <p:txBody>
          <a:bodyPr wrap="square">
            <a:spAutoFit/>
          </a:bodyPr>
          <a:lstStyle/>
          <a:p>
            <a:r>
              <a:rPr lang="tr-TR" sz="2800" dirty="0">
                <a:latin typeface="Arial" panose="020B0604020202020204" pitchFamily="34" charset="0"/>
                <a:cs typeface="Arial" panose="020B0604020202020204" pitchFamily="34" charset="0"/>
              </a:rPr>
              <a:t>     </a:t>
            </a:r>
          </a:p>
          <a:p>
            <a:r>
              <a:rPr lang="tr-TR" sz="3200" b="1" u="sng" dirty="0">
                <a:solidFill>
                  <a:srgbClr val="FF0066"/>
                </a:solidFill>
                <a:latin typeface="Arial" panose="020B0604020202020204" pitchFamily="34" charset="0"/>
                <a:cs typeface="Arial" panose="020B0604020202020204" pitchFamily="34" charset="0"/>
              </a:rPr>
              <a:t>      AMACI     </a:t>
            </a:r>
          </a:p>
          <a:p>
            <a:r>
              <a:rPr lang="tr-TR" sz="2800" b="1" dirty="0">
                <a:solidFill>
                  <a:schemeClr val="accent1">
                    <a:lumMod val="75000"/>
                  </a:schemeClr>
                </a:solidFill>
                <a:latin typeface="Arial" panose="020B0604020202020204" pitchFamily="34" charset="0"/>
                <a:cs typeface="Arial" panose="020B0604020202020204" pitchFamily="34" charset="0"/>
              </a:rPr>
              <a:t>     0-18 yaşlar arasındaki </a:t>
            </a:r>
          </a:p>
          <a:p>
            <a:pPr marL="457200" indent="-457200">
              <a:buFont typeface="Symbol" panose="05050102010706020507" pitchFamily="18" charset="2"/>
              <a:buChar char=""/>
            </a:pPr>
            <a:r>
              <a:rPr lang="tr-TR" sz="2800" dirty="0">
                <a:solidFill>
                  <a:schemeClr val="accent1">
                    <a:lumMod val="75000"/>
                  </a:schemeClr>
                </a:solidFill>
                <a:latin typeface="Arial" panose="020B0604020202020204" pitchFamily="34" charset="0"/>
                <a:cs typeface="Arial" panose="020B0604020202020204" pitchFamily="34" charset="0"/>
              </a:rPr>
              <a:t>Normal gelişim gösteren, </a:t>
            </a:r>
          </a:p>
          <a:p>
            <a:pPr marL="457200" indent="-457200">
              <a:buFont typeface="Symbol" panose="05050102010706020507" pitchFamily="18" charset="2"/>
              <a:buChar char=""/>
            </a:pPr>
            <a:r>
              <a:rPr lang="tr-TR" sz="2800" dirty="0">
                <a:solidFill>
                  <a:schemeClr val="accent1">
                    <a:lumMod val="75000"/>
                  </a:schemeClr>
                </a:solidFill>
                <a:latin typeface="Arial" panose="020B0604020202020204" pitchFamily="34" charset="0"/>
                <a:cs typeface="Arial" panose="020B0604020202020204" pitchFamily="34" charset="0"/>
              </a:rPr>
              <a:t>Engeli olan, korunmaya muhtaç, </a:t>
            </a:r>
          </a:p>
          <a:p>
            <a:pPr marL="457200" indent="-457200">
              <a:buFont typeface="Symbol" panose="05050102010706020507" pitchFamily="18" charset="2"/>
              <a:buChar char=""/>
            </a:pPr>
            <a:r>
              <a:rPr lang="tr-TR" sz="2800" dirty="0">
                <a:solidFill>
                  <a:schemeClr val="accent1">
                    <a:lumMod val="75000"/>
                  </a:schemeClr>
                </a:solidFill>
                <a:latin typeface="Arial" panose="020B0604020202020204" pitchFamily="34" charset="0"/>
                <a:cs typeface="Arial" panose="020B0604020202020204" pitchFamily="34" charset="0"/>
              </a:rPr>
              <a:t>Çalışan, mülteci, suçlu çocuklar ile </a:t>
            </a:r>
          </a:p>
          <a:p>
            <a:pPr marL="457200" indent="-457200">
              <a:buFont typeface="Symbol" panose="05050102010706020507" pitchFamily="18" charset="2"/>
              <a:buChar char=""/>
            </a:pPr>
            <a:r>
              <a:rPr lang="tr-TR" sz="2800" dirty="0">
                <a:solidFill>
                  <a:schemeClr val="accent1">
                    <a:lumMod val="75000"/>
                  </a:schemeClr>
                </a:solidFill>
                <a:latin typeface="Arial" panose="020B0604020202020204" pitchFamily="34" charset="0"/>
                <a:cs typeface="Arial" panose="020B0604020202020204" pitchFamily="34" charset="0"/>
              </a:rPr>
              <a:t>Hastanede yatan çocukların, </a:t>
            </a:r>
            <a:r>
              <a:rPr lang="tr-TR" sz="2800" b="1" dirty="0">
                <a:solidFill>
                  <a:srgbClr val="FF0066"/>
                </a:solidFill>
                <a:latin typeface="Arial" panose="020B0604020202020204" pitchFamily="34" charset="0"/>
                <a:cs typeface="Arial" panose="020B0604020202020204" pitchFamily="34" charset="0"/>
              </a:rPr>
              <a:t>zihinsel, sosyal, motor, dil, duygusal gelişimlerini, </a:t>
            </a:r>
            <a:r>
              <a:rPr lang="tr-TR" sz="2800" b="1" dirty="0" err="1">
                <a:solidFill>
                  <a:srgbClr val="FF0066"/>
                </a:solidFill>
                <a:latin typeface="Arial" panose="020B0604020202020204" pitchFamily="34" charset="0"/>
                <a:cs typeface="Arial" panose="020B0604020202020204" pitchFamily="34" charset="0"/>
              </a:rPr>
              <a:t>özbakım</a:t>
            </a:r>
            <a:r>
              <a:rPr lang="tr-TR" sz="2800" b="1" dirty="0">
                <a:solidFill>
                  <a:srgbClr val="FF0066"/>
                </a:solidFill>
                <a:latin typeface="Arial" panose="020B0604020202020204" pitchFamily="34" charset="0"/>
                <a:cs typeface="Arial" panose="020B0604020202020204" pitchFamily="34" charset="0"/>
              </a:rPr>
              <a:t> becerilerini</a:t>
            </a:r>
            <a:r>
              <a:rPr lang="tr-TR" sz="2800" dirty="0">
                <a:latin typeface="Arial" panose="020B0604020202020204" pitchFamily="34" charset="0"/>
                <a:cs typeface="Arial" panose="020B0604020202020204" pitchFamily="34" charset="0"/>
              </a:rPr>
              <a:t> </a:t>
            </a:r>
            <a:r>
              <a:rPr lang="tr-TR" sz="2800" dirty="0">
                <a:solidFill>
                  <a:schemeClr val="accent1">
                    <a:lumMod val="75000"/>
                  </a:schemeClr>
                </a:solidFill>
                <a:latin typeface="Arial" panose="020B0604020202020204" pitchFamily="34" charset="0"/>
                <a:cs typeface="Arial" panose="020B0604020202020204" pitchFamily="34" charset="0"/>
              </a:rPr>
              <a:t>değerlendirebilen, tüm gelişim ve beceri alanlarını destekleme konusunda çocuğa, aileye, eğitimciye ve topluma hizmet sunan çocuk gelişimi uzmanı yetiştirmektir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910360"/>
            <a:ext cx="3327340" cy="180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735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60648"/>
            <a:ext cx="8640960" cy="2677656"/>
          </a:xfrm>
          <a:prstGeom prst="rect">
            <a:avLst/>
          </a:prstGeom>
        </p:spPr>
        <p:txBody>
          <a:bodyPr wrap="square">
            <a:spAutoFit/>
          </a:bodyPr>
          <a:lstStyle/>
          <a:p>
            <a:pPr algn="ctr"/>
            <a:r>
              <a:rPr lang="tr-TR" sz="2800" b="1" dirty="0">
                <a:solidFill>
                  <a:schemeClr val="accent1">
                    <a:lumMod val="50000"/>
                  </a:schemeClr>
                </a:solidFill>
              </a:rPr>
              <a:t>Erken çocukluk yılları (okul öncesi eğitim) çocuğun gelişiminin en hızlı olduğu dönemdir. Kadının çalışma hayatına atılması ve okul öncesi eğitimin öneminin giderek daha da anlaşılması nedeniyle alan hızla gelişmiş, bu da okul öncesi eğitim kurumlarına olan talebi arttırmıştır.</a:t>
            </a:r>
          </a:p>
        </p:txBody>
      </p:sp>
      <p:pic>
        <p:nvPicPr>
          <p:cNvPr id="3074" name="Picture 2" descr="okul öncesi eğiti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7" y="2996952"/>
            <a:ext cx="7248525" cy="352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8268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404664"/>
            <a:ext cx="8136904" cy="1815882"/>
          </a:xfrm>
          <a:prstGeom prst="rect">
            <a:avLst/>
          </a:prstGeom>
        </p:spPr>
        <p:txBody>
          <a:bodyPr wrap="square">
            <a:spAutoFit/>
          </a:bodyPr>
          <a:lstStyle/>
          <a:p>
            <a:pPr algn="ctr"/>
            <a:r>
              <a:rPr lang="tr-TR" sz="2800" dirty="0">
                <a:solidFill>
                  <a:srgbClr val="FF0066"/>
                </a:solidFill>
              </a:rPr>
              <a:t>Bu kurumlarda görev alacak nitelikli ve iyi yetişmiş eleman ihtiyacı da gün geçtikçe önem kazanmaktadır. Alan Programının Eğitim Süresi, 9. Sınıftan sonra 3 Öğretim Yılı ile, Toplam 4 Yıldır</a:t>
            </a:r>
          </a:p>
        </p:txBody>
      </p:sp>
      <p:pic>
        <p:nvPicPr>
          <p:cNvPr id="4098" name="Picture 2" descr="çocuk gelişimi ve eğitimi alan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833" y="2492895"/>
            <a:ext cx="6316326" cy="420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1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249676"/>
            <a:ext cx="4989695" cy="5693866"/>
          </a:xfrm>
          <a:prstGeom prst="rect">
            <a:avLst/>
          </a:prstGeom>
        </p:spPr>
        <p:txBody>
          <a:bodyPr wrap="square">
            <a:spAutoFit/>
          </a:bodyPr>
          <a:lstStyle/>
          <a:p>
            <a:pPr algn="ctr"/>
            <a:endParaRPr lang="tr-TR" sz="2800" b="1" dirty="0">
              <a:solidFill>
                <a:srgbClr val="7030A0"/>
              </a:solidFill>
            </a:endParaRPr>
          </a:p>
          <a:p>
            <a:pPr algn="ctr"/>
            <a:r>
              <a:rPr lang="tr-TR" sz="2800" b="1" dirty="0">
                <a:solidFill>
                  <a:srgbClr val="7030A0"/>
                </a:solidFill>
              </a:rPr>
              <a:t>GİRİŞ KOŞULLARI</a:t>
            </a:r>
          </a:p>
          <a:p>
            <a:pPr algn="ctr"/>
            <a:endParaRPr lang="tr-TR" sz="2800" dirty="0">
              <a:solidFill>
                <a:srgbClr val="7030A0"/>
              </a:solidFill>
            </a:endParaRPr>
          </a:p>
          <a:p>
            <a:pPr marL="457200" indent="-457200">
              <a:buFont typeface="Symbol" panose="05050102010706020507" pitchFamily="18" charset="2"/>
              <a:buChar char="©"/>
            </a:pPr>
            <a:r>
              <a:rPr lang="tr-TR" sz="2000" b="1" dirty="0">
                <a:solidFill>
                  <a:srgbClr val="FF0066"/>
                </a:solidFill>
              </a:rPr>
              <a:t>İlköğretimden mezun olduktan sonra;  istediğiniz liseyi tercih edebilmeniz için "mahallindeki lise türlerinden tercih ekranınızda evinize en yakın 9 tane okul seçeneği sunulacak « yapacağınız 5 tercih içinde okulumuza ilk tercihinizde yer vermeniz yeterli olacaktır.</a:t>
            </a:r>
          </a:p>
          <a:p>
            <a:endParaRPr lang="tr-TR" sz="2000" b="1" dirty="0">
              <a:solidFill>
                <a:srgbClr val="FF0066"/>
              </a:solidFill>
            </a:endParaRPr>
          </a:p>
          <a:p>
            <a:pPr marL="457200" indent="-457200">
              <a:buFont typeface="Symbol" panose="05050102010706020507" pitchFamily="18" charset="2"/>
              <a:buChar char="©"/>
            </a:pPr>
            <a:r>
              <a:rPr lang="tr-TR" sz="2000" b="1" dirty="0">
                <a:solidFill>
                  <a:srgbClr val="FF0066"/>
                </a:solidFill>
              </a:rPr>
              <a:t>9. sınıftan sonra alan tercih formunda alanı tercih etmek ve belirlenen kontenjan içerisine girme hakkı kazanabilmek.</a:t>
            </a:r>
          </a:p>
        </p:txBody>
      </p:sp>
      <p:pic>
        <p:nvPicPr>
          <p:cNvPr id="1026" name="Picture 2" descr="C:\Users\SONY\Downloads\Ç.G 3_files\k_18005514_E2808EMehmet_Ceylan_kiYisinden_fotoYr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695" y="1484784"/>
            <a:ext cx="3895167"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06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82016" y="974619"/>
            <a:ext cx="6214766" cy="2492990"/>
          </a:xfrm>
          <a:prstGeom prst="rect">
            <a:avLst/>
          </a:prstGeom>
          <a:noFill/>
        </p:spPr>
        <p:txBody>
          <a:bodyPr wrap="square" rtlCol="0">
            <a:spAutoFit/>
          </a:bodyPr>
          <a:lstStyle/>
          <a:p>
            <a:r>
              <a:rPr lang="tr-TR" sz="2800" b="1" dirty="0">
                <a:solidFill>
                  <a:srgbClr val="FF0066"/>
                </a:solidFill>
              </a:rPr>
              <a:t>DAL PROGRAMLARI</a:t>
            </a:r>
          </a:p>
          <a:p>
            <a:endParaRPr lang="tr-TR" b="1" dirty="0">
              <a:solidFill>
                <a:srgbClr val="FF0066"/>
              </a:solidFill>
            </a:endParaRPr>
          </a:p>
          <a:p>
            <a:endParaRPr lang="tr-TR" b="1" dirty="0">
              <a:solidFill>
                <a:srgbClr val="FF0066"/>
              </a:solidFill>
            </a:endParaRPr>
          </a:p>
          <a:p>
            <a:endParaRPr lang="tr-TR" b="1" dirty="0">
              <a:solidFill>
                <a:srgbClr val="FF0066"/>
              </a:solidFill>
            </a:endParaRPr>
          </a:p>
          <a:p>
            <a:pPr marL="457200" indent="-457200">
              <a:buFont typeface="Wingdings" panose="05000000000000000000" pitchFamily="2" charset="2"/>
              <a:buChar char="v"/>
            </a:pPr>
            <a:r>
              <a:rPr lang="tr-TR" sz="2800" b="1" dirty="0">
                <a:solidFill>
                  <a:srgbClr val="FF0066"/>
                </a:solidFill>
              </a:rPr>
              <a:t>Erken çocukluk</a:t>
            </a:r>
          </a:p>
          <a:p>
            <a:endParaRPr lang="tr-TR" b="1" dirty="0">
              <a:solidFill>
                <a:srgbClr val="FF0066"/>
              </a:solidFill>
            </a:endParaRPr>
          </a:p>
          <a:p>
            <a:pPr marL="457200" indent="-457200">
              <a:buFont typeface="Wingdings" panose="05000000000000000000" pitchFamily="2" charset="2"/>
              <a:buChar char="v"/>
            </a:pPr>
            <a:r>
              <a:rPr lang="tr-TR" sz="2800" b="1" dirty="0">
                <a:solidFill>
                  <a:srgbClr val="FF0066"/>
                </a:solidFill>
              </a:rPr>
              <a:t>Özel eğitim</a:t>
            </a:r>
          </a:p>
        </p:txBody>
      </p:sp>
      <p:pic>
        <p:nvPicPr>
          <p:cNvPr id="3075" name="Picture 3" descr="C:\Users\SONY\Downloads\Ç.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48" y="1772816"/>
            <a:ext cx="4187132" cy="485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86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08720"/>
            <a:ext cx="8208912" cy="5601533"/>
          </a:xfrm>
          <a:prstGeom prst="rect">
            <a:avLst/>
          </a:prstGeom>
          <a:noFill/>
        </p:spPr>
        <p:txBody>
          <a:bodyPr wrap="square" rtlCol="0">
            <a:spAutoFit/>
          </a:bodyPr>
          <a:lstStyle/>
          <a:p>
            <a:r>
              <a:rPr lang="tr-TR" sz="2400" b="1" u="sng" dirty="0">
                <a:solidFill>
                  <a:srgbClr val="FF0066"/>
                </a:solidFill>
              </a:rPr>
              <a:t>10. SINIF</a:t>
            </a:r>
          </a:p>
          <a:p>
            <a:pPr marL="285750" indent="-285750">
              <a:buFont typeface="Arial" panose="020B0604020202020204" pitchFamily="34" charset="0"/>
              <a:buChar char="•"/>
            </a:pPr>
            <a:r>
              <a:rPr lang="tr-TR" sz="2400" b="1" dirty="0">
                <a:solidFill>
                  <a:schemeClr val="accent1">
                    <a:lumMod val="50000"/>
                  </a:schemeClr>
                </a:solidFill>
              </a:rPr>
              <a:t>Çocuk gelişimi             </a:t>
            </a:r>
            <a:r>
              <a:rPr lang="tr-TR" sz="2400" b="1" u="sng" dirty="0">
                <a:solidFill>
                  <a:schemeClr val="accent1">
                    <a:lumMod val="50000"/>
                  </a:schemeClr>
                </a:solidFill>
              </a:rPr>
              <a:t>5 saat</a:t>
            </a:r>
          </a:p>
          <a:p>
            <a:pPr marL="285750" indent="-285750">
              <a:buFont typeface="Arial" panose="020B0604020202020204" pitchFamily="34" charset="0"/>
              <a:buChar char="•"/>
            </a:pPr>
            <a:r>
              <a:rPr lang="tr-TR" sz="2400" b="1" dirty="0">
                <a:solidFill>
                  <a:schemeClr val="accent1">
                    <a:lumMod val="50000"/>
                  </a:schemeClr>
                </a:solidFill>
              </a:rPr>
              <a:t>Çocuk ruh sağlığı        </a:t>
            </a:r>
            <a:r>
              <a:rPr lang="tr-TR" sz="2400" b="1" u="sng" dirty="0">
                <a:solidFill>
                  <a:schemeClr val="accent1">
                    <a:lumMod val="50000"/>
                  </a:schemeClr>
                </a:solidFill>
              </a:rPr>
              <a:t>2 saat</a:t>
            </a:r>
          </a:p>
          <a:p>
            <a:pPr marL="285750" indent="-285750">
              <a:buFont typeface="Arial" panose="020B0604020202020204" pitchFamily="34" charset="0"/>
              <a:buChar char="•"/>
            </a:pPr>
            <a:r>
              <a:rPr lang="tr-TR" sz="2400" b="1" dirty="0">
                <a:solidFill>
                  <a:schemeClr val="accent1">
                    <a:lumMod val="50000"/>
                  </a:schemeClr>
                </a:solidFill>
              </a:rPr>
              <a:t>Anne çocuk sağlığı      </a:t>
            </a:r>
            <a:r>
              <a:rPr lang="tr-TR" sz="2400" b="1" u="sng" dirty="0">
                <a:solidFill>
                  <a:schemeClr val="accent1">
                    <a:lumMod val="50000"/>
                  </a:schemeClr>
                </a:solidFill>
              </a:rPr>
              <a:t>3 saat</a:t>
            </a:r>
          </a:p>
          <a:p>
            <a:pPr marL="285750" indent="-285750">
              <a:buFont typeface="Arial" panose="020B0604020202020204" pitchFamily="34" charset="0"/>
              <a:buChar char="•"/>
            </a:pPr>
            <a:r>
              <a:rPr lang="tr-TR" sz="2400" b="1" dirty="0">
                <a:solidFill>
                  <a:schemeClr val="accent1">
                    <a:lumMod val="50000"/>
                  </a:schemeClr>
                </a:solidFill>
              </a:rPr>
              <a:t>Dramatik etkinlikler  </a:t>
            </a:r>
            <a:r>
              <a:rPr lang="tr-TR" sz="2400" b="1" u="sng" dirty="0">
                <a:solidFill>
                  <a:schemeClr val="accent1">
                    <a:lumMod val="50000"/>
                  </a:schemeClr>
                </a:solidFill>
              </a:rPr>
              <a:t>2 saat</a:t>
            </a:r>
          </a:p>
          <a:p>
            <a:pPr marL="285750" indent="-285750">
              <a:buFont typeface="Arial" panose="020B0604020202020204" pitchFamily="34" charset="0"/>
              <a:buChar char="•"/>
            </a:pPr>
            <a:r>
              <a:rPr lang="tr-TR" sz="2400" b="1" dirty="0">
                <a:solidFill>
                  <a:schemeClr val="accent1">
                    <a:lumMod val="50000"/>
                  </a:schemeClr>
                </a:solidFill>
              </a:rPr>
              <a:t>Erken çocukluk ve özel eğitimde kurumlar </a:t>
            </a:r>
            <a:r>
              <a:rPr lang="tr-TR" sz="2400" b="1" u="sng" dirty="0">
                <a:solidFill>
                  <a:schemeClr val="accent1">
                    <a:lumMod val="50000"/>
                  </a:schemeClr>
                </a:solidFill>
              </a:rPr>
              <a:t>2 saat</a:t>
            </a:r>
          </a:p>
          <a:p>
            <a:r>
              <a:rPr lang="tr-TR" sz="2400" b="1" u="sng" dirty="0">
                <a:solidFill>
                  <a:srgbClr val="FF0066"/>
                </a:solidFill>
              </a:rPr>
              <a:t>11. SINIF</a:t>
            </a:r>
          </a:p>
          <a:p>
            <a:pPr marL="457200" indent="-457200">
              <a:buFont typeface="Arial" panose="020B0604020202020204" pitchFamily="34" charset="0"/>
              <a:buChar char="•"/>
            </a:pPr>
            <a:r>
              <a:rPr lang="tr-TR" sz="2400" b="1" dirty="0">
                <a:solidFill>
                  <a:schemeClr val="accent1">
                    <a:lumMod val="50000"/>
                  </a:schemeClr>
                </a:solidFill>
              </a:rPr>
              <a:t>Erken çocuklukta program             </a:t>
            </a:r>
            <a:r>
              <a:rPr lang="tr-TR" sz="2400" b="1" u="sng" dirty="0">
                <a:solidFill>
                  <a:schemeClr val="accent1">
                    <a:lumMod val="50000"/>
                  </a:schemeClr>
                </a:solidFill>
              </a:rPr>
              <a:t>10 saat</a:t>
            </a:r>
          </a:p>
          <a:p>
            <a:pPr marL="457200" indent="-457200">
              <a:buFont typeface="Arial" panose="020B0604020202020204" pitchFamily="34" charset="0"/>
              <a:buChar char="•"/>
            </a:pPr>
            <a:r>
              <a:rPr lang="tr-TR" sz="2400" b="1" dirty="0">
                <a:solidFill>
                  <a:schemeClr val="accent1">
                    <a:lumMod val="50000"/>
                  </a:schemeClr>
                </a:solidFill>
              </a:rPr>
              <a:t>Oyun ve oyuncak yapımı                   </a:t>
            </a:r>
            <a:r>
              <a:rPr lang="tr-TR" sz="2400" b="1" u="sng" dirty="0">
                <a:solidFill>
                  <a:schemeClr val="accent1">
                    <a:lumMod val="50000"/>
                  </a:schemeClr>
                </a:solidFill>
              </a:rPr>
              <a:t>6 saat</a:t>
            </a:r>
          </a:p>
          <a:p>
            <a:pPr marL="457200" indent="-457200">
              <a:buFont typeface="Arial" panose="020B0604020202020204" pitchFamily="34" charset="0"/>
              <a:buChar char="•"/>
            </a:pPr>
            <a:r>
              <a:rPr lang="tr-TR" sz="2400" b="1" dirty="0">
                <a:solidFill>
                  <a:schemeClr val="accent1">
                    <a:lumMod val="50000"/>
                  </a:schemeClr>
                </a:solidFill>
              </a:rPr>
              <a:t>Yetersizlik türleri ve kaynaştırma  </a:t>
            </a:r>
            <a:r>
              <a:rPr lang="tr-TR" sz="2400" b="1" u="sng" dirty="0">
                <a:solidFill>
                  <a:schemeClr val="accent1">
                    <a:lumMod val="50000"/>
                  </a:schemeClr>
                </a:solidFill>
              </a:rPr>
              <a:t>6 saa</a:t>
            </a:r>
            <a:r>
              <a:rPr lang="tr-TR" sz="2400" b="1" dirty="0">
                <a:solidFill>
                  <a:schemeClr val="accent1">
                    <a:lumMod val="50000"/>
                  </a:schemeClr>
                </a:solidFill>
              </a:rPr>
              <a:t>t</a:t>
            </a:r>
          </a:p>
          <a:p>
            <a:r>
              <a:rPr lang="tr-TR" sz="2400" b="1" u="sng" dirty="0">
                <a:solidFill>
                  <a:srgbClr val="FF0066"/>
                </a:solidFill>
              </a:rPr>
              <a:t>12.SINIF</a:t>
            </a:r>
          </a:p>
          <a:p>
            <a:pPr marL="457200" indent="-457200">
              <a:buFont typeface="Arial" panose="020B0604020202020204" pitchFamily="34" charset="0"/>
              <a:buChar char="•"/>
            </a:pPr>
            <a:r>
              <a:rPr lang="tr-TR" sz="2400" b="1" dirty="0">
                <a:solidFill>
                  <a:schemeClr val="accent1">
                    <a:lumMod val="50000"/>
                  </a:schemeClr>
                </a:solidFill>
              </a:rPr>
              <a:t>Çocukla İletişim                                        </a:t>
            </a:r>
            <a:r>
              <a:rPr lang="tr-TR" sz="2400" b="1" u="sng" dirty="0">
                <a:solidFill>
                  <a:schemeClr val="accent1">
                    <a:lumMod val="50000"/>
                  </a:schemeClr>
                </a:solidFill>
              </a:rPr>
              <a:t>2 saat</a:t>
            </a:r>
          </a:p>
          <a:p>
            <a:pPr marL="457200" indent="-457200">
              <a:buFont typeface="Arial" panose="020B0604020202020204" pitchFamily="34" charset="0"/>
              <a:buChar char="•"/>
            </a:pPr>
            <a:r>
              <a:rPr lang="tr-TR" sz="2400" b="1" dirty="0">
                <a:solidFill>
                  <a:schemeClr val="accent1">
                    <a:lumMod val="50000"/>
                  </a:schemeClr>
                </a:solidFill>
              </a:rPr>
              <a:t>Erken çocuklukta </a:t>
            </a:r>
            <a:r>
              <a:rPr lang="tr-TR" sz="2400" b="1" dirty="0" err="1">
                <a:solidFill>
                  <a:schemeClr val="accent1">
                    <a:lumMod val="50000"/>
                  </a:schemeClr>
                </a:solidFill>
              </a:rPr>
              <a:t>özbakım</a:t>
            </a:r>
            <a:r>
              <a:rPr lang="tr-TR" sz="2400" b="1" dirty="0">
                <a:solidFill>
                  <a:schemeClr val="accent1">
                    <a:lumMod val="50000"/>
                  </a:schemeClr>
                </a:solidFill>
              </a:rPr>
              <a:t>    </a:t>
            </a:r>
            <a:r>
              <a:rPr lang="tr-TR" sz="2400" b="1" u="sng" dirty="0">
                <a:solidFill>
                  <a:schemeClr val="accent1">
                    <a:lumMod val="50000"/>
                  </a:schemeClr>
                </a:solidFill>
              </a:rPr>
              <a:t>2 saat</a:t>
            </a:r>
          </a:p>
          <a:p>
            <a:endParaRPr lang="tr-TR" sz="2800" dirty="0"/>
          </a:p>
          <a:p>
            <a:pPr marL="285750" indent="-285750">
              <a:buFont typeface="Arial" panose="020B0604020202020204" pitchFamily="34" charset="0"/>
              <a:buChar char="•"/>
            </a:pPr>
            <a:endParaRPr lang="tr-TR" dirty="0"/>
          </a:p>
        </p:txBody>
      </p:sp>
      <p:sp>
        <p:nvSpPr>
          <p:cNvPr id="3" name="Dikdörtgen 2"/>
          <p:cNvSpPr/>
          <p:nvPr/>
        </p:nvSpPr>
        <p:spPr>
          <a:xfrm>
            <a:off x="211898" y="260648"/>
            <a:ext cx="8608574" cy="523220"/>
          </a:xfrm>
          <a:prstGeom prst="rect">
            <a:avLst/>
          </a:prstGeom>
          <a:solidFill>
            <a:schemeClr val="accent2">
              <a:lumMod val="60000"/>
              <a:lumOff val="40000"/>
            </a:schemeClr>
          </a:solidFill>
        </p:spPr>
        <p:txBody>
          <a:bodyPr wrap="square">
            <a:spAutoFit/>
          </a:bodyPr>
          <a:lstStyle/>
          <a:p>
            <a:pPr algn="ctr"/>
            <a:r>
              <a:rPr lang="tr-TR" sz="2800" b="1" dirty="0"/>
              <a:t>ÇOCUK GELİŞİMİ  ALANI MESLEK DERSLERİ</a:t>
            </a:r>
          </a:p>
        </p:txBody>
      </p:sp>
    </p:spTree>
    <p:extLst>
      <p:ext uri="{BB962C8B-B14F-4D97-AF65-F5344CB8AC3E}">
        <p14:creationId xmlns:p14="http://schemas.microsoft.com/office/powerpoint/2010/main" val="3489341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TotalTime>
  <Words>890</Words>
  <Application>Microsoft Office PowerPoint</Application>
  <PresentationFormat>Ekran Gösterisi (4:3)</PresentationFormat>
  <Paragraphs>174</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Akış</vt:lpstr>
      <vt:lpstr>SABİHA ÇİFTÇİ MESLEKİ  VE TEKNİK ANADOLU LİSESİ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muhsin</dc:creator>
  <cp:lastModifiedBy>gulgunes.com@outlook.com</cp:lastModifiedBy>
  <cp:revision>47</cp:revision>
  <dcterms:created xsi:type="dcterms:W3CDTF">2017-04-10T11:37:41Z</dcterms:created>
  <dcterms:modified xsi:type="dcterms:W3CDTF">2020-06-02T07:22:10Z</dcterms:modified>
</cp:coreProperties>
</file>